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31"/>
  </p:notesMasterIdLst>
  <p:sldIdLst>
    <p:sldId id="256" r:id="rId2"/>
    <p:sldId id="257" r:id="rId3"/>
    <p:sldId id="280" r:id="rId4"/>
    <p:sldId id="258" r:id="rId5"/>
    <p:sldId id="276" r:id="rId6"/>
    <p:sldId id="275" r:id="rId7"/>
    <p:sldId id="281" r:id="rId8"/>
    <p:sldId id="282" r:id="rId9"/>
    <p:sldId id="283" r:id="rId10"/>
    <p:sldId id="260" r:id="rId11"/>
    <p:sldId id="266" r:id="rId12"/>
    <p:sldId id="259" r:id="rId13"/>
    <p:sldId id="261" r:id="rId14"/>
    <p:sldId id="262" r:id="rId15"/>
    <p:sldId id="263" r:id="rId16"/>
    <p:sldId id="264" r:id="rId17"/>
    <p:sldId id="265" r:id="rId18"/>
    <p:sldId id="267" r:id="rId19"/>
    <p:sldId id="268" r:id="rId20"/>
    <p:sldId id="269" r:id="rId21"/>
    <p:sldId id="271" r:id="rId22"/>
    <p:sldId id="272" r:id="rId23"/>
    <p:sldId id="273" r:id="rId24"/>
    <p:sldId id="274" r:id="rId25"/>
    <p:sldId id="277" r:id="rId26"/>
    <p:sldId id="278" r:id="rId27"/>
    <p:sldId id="279" r:id="rId28"/>
    <p:sldId id="285" r:id="rId29"/>
    <p:sldId id="28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12"/>
    <p:restoredTop sz="86418"/>
  </p:normalViewPr>
  <p:slideViewPr>
    <p:cSldViewPr snapToGrid="0" snapToObjects="1">
      <p:cViewPr varScale="1">
        <p:scale>
          <a:sx n="110" d="100"/>
          <a:sy n="110" d="100"/>
        </p:scale>
        <p:origin x="408" y="184"/>
      </p:cViewPr>
      <p:guideLst/>
    </p:cSldViewPr>
  </p:slideViewPr>
  <p:outlineViewPr>
    <p:cViewPr>
      <p:scale>
        <a:sx n="33" d="100"/>
        <a:sy n="33" d="100"/>
      </p:scale>
      <p:origin x="0" y="-5984"/>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570F7-65CC-8243-A7E7-336F5A13BCB0}" type="datetimeFigureOut">
              <a:rPr lang="en-US" smtClean="0"/>
              <a:t>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117813-B52C-394A-8025-D9AD724CDDE0}" type="slidenum">
              <a:rPr lang="en-US" smtClean="0"/>
              <a:t>‹#›</a:t>
            </a:fld>
            <a:endParaRPr lang="en-US"/>
          </a:p>
        </p:txBody>
      </p:sp>
    </p:spTree>
    <p:extLst>
      <p:ext uri="{BB962C8B-B14F-4D97-AF65-F5344CB8AC3E}">
        <p14:creationId xmlns:p14="http://schemas.microsoft.com/office/powerpoint/2010/main" val="3784380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elastic.co/guide/en/logstash/current/input-plugins.html"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www.elastic.co/guide/en/logstash/current/plugins-filters-grok.html"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elastic.co/products/beats/filebeat" TargetMode="External"/><Relationship Id="rId7" Type="http://schemas.openxmlformats.org/officeDocument/2006/relationships/hyperlink" Target="https://www.elastic.co/products/beats/functionbeat"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www.elastic.co/products/beats/heartbeat" TargetMode="External"/><Relationship Id="rId5" Type="http://schemas.openxmlformats.org/officeDocument/2006/relationships/hyperlink" Target="https://www.elastic.co/products/beats/metricbeat" TargetMode="External"/><Relationship Id="rId4" Type="http://schemas.openxmlformats.org/officeDocument/2006/relationships/hyperlink" Target="https://www.elastic.co/guide/en/beats/filebeat/current/filebeat-modules.html"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Elastic Stack</a:t>
            </a:r>
            <a:r>
              <a:rPr lang="en-US" sz="1200" b="0" i="0" kern="1200" dirty="0">
                <a:solidFill>
                  <a:schemeClr val="tx1"/>
                </a:solidFill>
                <a:effectLst/>
                <a:latin typeface="+mn-lt"/>
                <a:ea typeface="+mn-ea"/>
                <a:cs typeface="+mn-cs"/>
              </a:rPr>
              <a:t> is a group of open source products from </a:t>
            </a:r>
            <a:r>
              <a:rPr lang="en-US" sz="1200" b="1" i="0" kern="1200" dirty="0">
                <a:solidFill>
                  <a:schemeClr val="tx1"/>
                </a:solidFill>
                <a:effectLst/>
                <a:latin typeface="+mn-lt"/>
                <a:ea typeface="+mn-ea"/>
                <a:cs typeface="+mn-cs"/>
              </a:rPr>
              <a:t>Elastic</a:t>
            </a:r>
            <a:r>
              <a:rPr lang="en-US" sz="1200" b="0" i="0" kern="1200" dirty="0">
                <a:solidFill>
                  <a:schemeClr val="tx1"/>
                </a:solidFill>
                <a:effectLst/>
                <a:latin typeface="+mn-lt"/>
                <a:ea typeface="+mn-ea"/>
                <a:cs typeface="+mn-cs"/>
              </a:rPr>
              <a:t> designed to help users take data from any type of source and in any format and search, analyze, and visualize that data in real time. ... </a:t>
            </a:r>
            <a:r>
              <a:rPr lang="en-US" sz="1200" b="1" i="0" kern="1200" dirty="0">
                <a:solidFill>
                  <a:schemeClr val="tx1"/>
                </a:solidFill>
                <a:effectLst/>
                <a:latin typeface="+mn-lt"/>
                <a:ea typeface="+mn-ea"/>
                <a:cs typeface="+mn-cs"/>
              </a:rPr>
              <a:t>Elastic Stack</a:t>
            </a:r>
            <a:r>
              <a:rPr lang="en-US" sz="1200" b="0" i="0" kern="1200" dirty="0">
                <a:solidFill>
                  <a:schemeClr val="tx1"/>
                </a:solidFill>
                <a:effectLst/>
                <a:latin typeface="+mn-lt"/>
                <a:ea typeface="+mn-ea"/>
                <a:cs typeface="+mn-cs"/>
              </a:rPr>
              <a:t> can be deployed on premises or made available as Software as a </a:t>
            </a:r>
            <a:r>
              <a:rPr lang="en-US" sz="1200" b="1" i="0" kern="1200" dirty="0">
                <a:solidFill>
                  <a:schemeClr val="tx1"/>
                </a:solidFill>
                <a:effectLst/>
                <a:latin typeface="+mn-lt"/>
                <a:ea typeface="+mn-ea"/>
                <a:cs typeface="+mn-cs"/>
              </a:rPr>
              <a:t>Service</a:t>
            </a:r>
            <a:r>
              <a:rPr lang="en-US" sz="1200" b="0" i="0" kern="1200" dirty="0">
                <a:solidFill>
                  <a:schemeClr val="tx1"/>
                </a:solidFill>
                <a:effectLst/>
                <a:latin typeface="+mn-lt"/>
                <a:ea typeface="+mn-ea"/>
                <a:cs typeface="+mn-cs"/>
              </a:rPr>
              <a:t> (SaaS).</a:t>
            </a:r>
            <a:endParaRPr lang="en-US" dirty="0"/>
          </a:p>
        </p:txBody>
      </p:sp>
      <p:sp>
        <p:nvSpPr>
          <p:cNvPr id="4" name="Slide Number Placeholder 3"/>
          <p:cNvSpPr>
            <a:spLocks noGrp="1"/>
          </p:cNvSpPr>
          <p:nvPr>
            <p:ph type="sldNum" sz="quarter" idx="5"/>
          </p:nvPr>
        </p:nvSpPr>
        <p:spPr/>
        <p:txBody>
          <a:bodyPr/>
          <a:lstStyle/>
          <a:p>
            <a:fld id="{EE117813-B52C-394A-8025-D9AD724CDDE0}" type="slidenum">
              <a:rPr lang="en-US" smtClean="0"/>
              <a:t>1</a:t>
            </a:fld>
            <a:endParaRPr lang="en-US"/>
          </a:p>
        </p:txBody>
      </p:sp>
    </p:spTree>
    <p:extLst>
      <p:ext uri="{BB962C8B-B14F-4D97-AF65-F5344CB8AC3E}">
        <p14:creationId xmlns:p14="http://schemas.microsoft.com/office/powerpoint/2010/main" val="2929784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117813-B52C-394A-8025-D9AD724CDDE0}" type="slidenum">
              <a:rPr lang="en-US" smtClean="0"/>
              <a:t>10</a:t>
            </a:fld>
            <a:endParaRPr lang="en-US"/>
          </a:p>
        </p:txBody>
      </p:sp>
    </p:spTree>
    <p:extLst>
      <p:ext uri="{BB962C8B-B14F-4D97-AF65-F5344CB8AC3E}">
        <p14:creationId xmlns:p14="http://schemas.microsoft.com/office/powerpoint/2010/main" val="3535773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Out of the box</a:t>
            </a:r>
          </a:p>
          <a:p>
            <a:r>
              <a:rPr lang="en-US" sz="1200" b="0" i="0" kern="1200" dirty="0">
                <a:solidFill>
                  <a:schemeClr val="tx1"/>
                </a:solidFill>
                <a:effectLst/>
                <a:latin typeface="+mn-lt"/>
                <a:ea typeface="+mn-ea"/>
                <a:cs typeface="+mn-cs"/>
              </a:rPr>
              <a:t>Application performance management</a:t>
            </a:r>
            <a:endParaRPr lang="en-US" dirty="0"/>
          </a:p>
        </p:txBody>
      </p:sp>
      <p:sp>
        <p:nvSpPr>
          <p:cNvPr id="4" name="Slide Number Placeholder 3"/>
          <p:cNvSpPr>
            <a:spLocks noGrp="1"/>
          </p:cNvSpPr>
          <p:nvPr>
            <p:ph type="sldNum" sz="quarter" idx="5"/>
          </p:nvPr>
        </p:nvSpPr>
        <p:spPr/>
        <p:txBody>
          <a:bodyPr/>
          <a:lstStyle/>
          <a:p>
            <a:fld id="{EE117813-B52C-394A-8025-D9AD724CDDE0}" type="slidenum">
              <a:rPr lang="en-US" smtClean="0"/>
              <a:t>11</a:t>
            </a:fld>
            <a:endParaRPr lang="en-US"/>
          </a:p>
        </p:txBody>
      </p:sp>
    </p:spTree>
    <p:extLst>
      <p:ext uri="{BB962C8B-B14F-4D97-AF65-F5344CB8AC3E}">
        <p14:creationId xmlns:p14="http://schemas.microsoft.com/office/powerpoint/2010/main" val="3243761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Aggregation----</a:t>
            </a:r>
            <a:r>
              <a:rPr lang="en-US" sz="1200" b="0" i="0" kern="1200" dirty="0">
                <a:solidFill>
                  <a:schemeClr val="tx1"/>
                </a:solidFill>
                <a:effectLst/>
                <a:latin typeface="+mn-lt"/>
                <a:ea typeface="+mn-ea"/>
                <a:cs typeface="+mn-cs"/>
              </a:rPr>
              <a:t> refers to the collection of documents or a set of documents obtained from a particular search query or filter.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Temporal -       s the default behavior of Elastic machine learning, unless you specifically define the analysis to be population-based</a:t>
            </a:r>
          </a:p>
          <a:p>
            <a:r>
              <a:rPr lang="en-US" sz="1200" b="0" i="0" kern="1200" dirty="0">
                <a:solidFill>
                  <a:schemeClr val="tx1"/>
                </a:solidFill>
                <a:effectLst/>
                <a:latin typeface="+mn-lt"/>
                <a:ea typeface="+mn-ea"/>
                <a:cs typeface="+mn-cs"/>
              </a:rPr>
              <a:t>Is a comparison of the behavior of an entity with respect to itself over time.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GEOSPITAL-   Introducing Maps, a new Kibana application for geospatial analysis. Geo data is everywhere and is an integral part of a multitude of use cases. Backed by Elasticsearch, Maps enables you to analyze your geo data in real time, at scale, like never before.</a:t>
            </a:r>
          </a:p>
          <a:p>
            <a:endParaRPr lang="en-US" dirty="0"/>
          </a:p>
        </p:txBody>
      </p:sp>
      <p:sp>
        <p:nvSpPr>
          <p:cNvPr id="4" name="Slide Number Placeholder 3"/>
          <p:cNvSpPr>
            <a:spLocks noGrp="1"/>
          </p:cNvSpPr>
          <p:nvPr>
            <p:ph type="sldNum" sz="quarter" idx="5"/>
          </p:nvPr>
        </p:nvSpPr>
        <p:spPr/>
        <p:txBody>
          <a:bodyPr/>
          <a:lstStyle/>
          <a:p>
            <a:fld id="{EE117813-B52C-394A-8025-D9AD724CDDE0}" type="slidenum">
              <a:rPr lang="en-US" smtClean="0"/>
              <a:t>12</a:t>
            </a:fld>
            <a:endParaRPr lang="en-US"/>
          </a:p>
        </p:txBody>
      </p:sp>
    </p:spTree>
    <p:extLst>
      <p:ext uri="{BB962C8B-B14F-4D97-AF65-F5344CB8AC3E}">
        <p14:creationId xmlns:p14="http://schemas.microsoft.com/office/powerpoint/2010/main" val="3097272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117813-B52C-394A-8025-D9AD724CDDE0}" type="slidenum">
              <a:rPr lang="en-US" smtClean="0"/>
              <a:t>13</a:t>
            </a:fld>
            <a:endParaRPr lang="en-US"/>
          </a:p>
        </p:txBody>
      </p:sp>
    </p:spTree>
    <p:extLst>
      <p:ext uri="{BB962C8B-B14F-4D97-AF65-F5344CB8AC3E}">
        <p14:creationId xmlns:p14="http://schemas.microsoft.com/office/powerpoint/2010/main" val="3508793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117813-B52C-394A-8025-D9AD724CDDE0}" type="slidenum">
              <a:rPr lang="en-US" smtClean="0"/>
              <a:t>14</a:t>
            </a:fld>
            <a:endParaRPr lang="en-US"/>
          </a:p>
        </p:txBody>
      </p:sp>
    </p:spTree>
    <p:extLst>
      <p:ext uri="{BB962C8B-B14F-4D97-AF65-F5344CB8AC3E}">
        <p14:creationId xmlns:p14="http://schemas.microsoft.com/office/powerpoint/2010/main" val="3498816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117813-B52C-394A-8025-D9AD724CDDE0}" type="slidenum">
              <a:rPr lang="en-US" smtClean="0"/>
              <a:t>15</a:t>
            </a:fld>
            <a:endParaRPr lang="en-US"/>
          </a:p>
        </p:txBody>
      </p:sp>
    </p:spTree>
    <p:extLst>
      <p:ext uri="{BB962C8B-B14F-4D97-AF65-F5344CB8AC3E}">
        <p14:creationId xmlns:p14="http://schemas.microsoft.com/office/powerpoint/2010/main" val="36727204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Out of the box</a:t>
            </a:r>
          </a:p>
          <a:p>
            <a:endParaRPr lang="en-US" dirty="0"/>
          </a:p>
        </p:txBody>
      </p:sp>
      <p:sp>
        <p:nvSpPr>
          <p:cNvPr id="4" name="Slide Number Placeholder 3"/>
          <p:cNvSpPr>
            <a:spLocks noGrp="1"/>
          </p:cNvSpPr>
          <p:nvPr>
            <p:ph type="sldNum" sz="quarter" idx="5"/>
          </p:nvPr>
        </p:nvSpPr>
        <p:spPr/>
        <p:txBody>
          <a:bodyPr/>
          <a:lstStyle/>
          <a:p>
            <a:fld id="{EE117813-B52C-394A-8025-D9AD724CDDE0}" type="slidenum">
              <a:rPr lang="en-US" smtClean="0"/>
              <a:t>16</a:t>
            </a:fld>
            <a:endParaRPr lang="en-US"/>
          </a:p>
        </p:txBody>
      </p:sp>
    </p:spTree>
    <p:extLst>
      <p:ext uri="{BB962C8B-B14F-4D97-AF65-F5344CB8AC3E}">
        <p14:creationId xmlns:p14="http://schemas.microsoft.com/office/powerpoint/2010/main" val="2209175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Application performance management</a:t>
            </a:r>
            <a:endParaRPr lang="en-US" dirty="0"/>
          </a:p>
          <a:p>
            <a:endParaRPr lang="en-US" dirty="0"/>
          </a:p>
        </p:txBody>
      </p:sp>
      <p:sp>
        <p:nvSpPr>
          <p:cNvPr id="4" name="Slide Number Placeholder 3"/>
          <p:cNvSpPr>
            <a:spLocks noGrp="1"/>
          </p:cNvSpPr>
          <p:nvPr>
            <p:ph type="sldNum" sz="quarter" idx="5"/>
          </p:nvPr>
        </p:nvSpPr>
        <p:spPr/>
        <p:txBody>
          <a:bodyPr/>
          <a:lstStyle/>
          <a:p>
            <a:fld id="{EE117813-B52C-394A-8025-D9AD724CDDE0}" type="slidenum">
              <a:rPr lang="en-US" smtClean="0"/>
              <a:t>17</a:t>
            </a:fld>
            <a:endParaRPr lang="en-US"/>
          </a:p>
        </p:txBody>
      </p:sp>
    </p:spTree>
    <p:extLst>
      <p:ext uri="{BB962C8B-B14F-4D97-AF65-F5344CB8AC3E}">
        <p14:creationId xmlns:p14="http://schemas.microsoft.com/office/powerpoint/2010/main" val="1067038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Application performance management</a:t>
            </a:r>
            <a:endParaRPr lang="en-US"/>
          </a:p>
          <a:p>
            <a:endParaRPr lang="en-US"/>
          </a:p>
        </p:txBody>
      </p:sp>
      <p:sp>
        <p:nvSpPr>
          <p:cNvPr id="4" name="Slide Number Placeholder 3"/>
          <p:cNvSpPr>
            <a:spLocks noGrp="1"/>
          </p:cNvSpPr>
          <p:nvPr>
            <p:ph type="sldNum" sz="quarter" idx="5"/>
          </p:nvPr>
        </p:nvSpPr>
        <p:spPr/>
        <p:txBody>
          <a:bodyPr/>
          <a:lstStyle/>
          <a:p>
            <a:fld id="{EE117813-B52C-394A-8025-D9AD724CDDE0}" type="slidenum">
              <a:rPr lang="en-US" smtClean="0"/>
              <a:t>18</a:t>
            </a:fld>
            <a:endParaRPr lang="en-US"/>
          </a:p>
        </p:txBody>
      </p:sp>
    </p:spTree>
    <p:extLst>
      <p:ext uri="{BB962C8B-B14F-4D97-AF65-F5344CB8AC3E}">
        <p14:creationId xmlns:p14="http://schemas.microsoft.com/office/powerpoint/2010/main" val="2194552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117813-B52C-394A-8025-D9AD724CDDE0}" type="slidenum">
              <a:rPr lang="en-US" smtClean="0"/>
              <a:t>19</a:t>
            </a:fld>
            <a:endParaRPr lang="en-US"/>
          </a:p>
        </p:txBody>
      </p:sp>
    </p:spTree>
    <p:extLst>
      <p:ext uri="{BB962C8B-B14F-4D97-AF65-F5344CB8AC3E}">
        <p14:creationId xmlns:p14="http://schemas.microsoft.com/office/powerpoint/2010/main" val="2363815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SaaS, Self-Managed</a:t>
            </a:r>
          </a:p>
          <a:p>
            <a:r>
              <a:rPr lang="en-US" dirty="0"/>
              <a:t>Elasticsearch and Kibana</a:t>
            </a:r>
          </a:p>
          <a:p>
            <a:r>
              <a:rPr lang="en-US" sz="1200" b="0" i="0" kern="1200" dirty="0">
                <a:solidFill>
                  <a:schemeClr val="tx1"/>
                </a:solidFill>
                <a:effectLst/>
                <a:latin typeface="+mn-lt"/>
                <a:ea typeface="+mn-ea"/>
                <a:cs typeface="+mn-cs"/>
              </a:rPr>
              <a:t>get ready to dive into data ingestion using the following methods: Elastic Beats, Logstash, Language clients, Kibana Dev Tools</a:t>
            </a:r>
          </a:p>
          <a:p>
            <a:r>
              <a:rPr lang="en-US" sz="1200" b="1" i="0" kern="1200" dirty="0">
                <a:solidFill>
                  <a:schemeClr val="tx1"/>
                </a:solidFill>
                <a:effectLst/>
                <a:latin typeface="+mn-lt"/>
                <a:ea typeface="+mn-ea"/>
                <a:cs typeface="+mn-cs"/>
              </a:rPr>
              <a:t>X</a:t>
            </a: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Pack</a:t>
            </a:r>
            <a:r>
              <a:rPr lang="en-US" sz="1200" b="0" i="0" kern="1200" dirty="0">
                <a:solidFill>
                  <a:schemeClr val="tx1"/>
                </a:solidFill>
                <a:effectLst/>
                <a:latin typeface="+mn-lt"/>
                <a:ea typeface="+mn-ea"/>
                <a:cs typeface="+mn-cs"/>
              </a:rPr>
              <a:t> is an Elastic Stack extension that provides security, alerting, monitoring, reporting, machine learning, and many other capabilities. By default, when you install Elasticsearch, </a:t>
            </a:r>
            <a:r>
              <a:rPr lang="en-US" sz="1200" b="1" i="0" kern="1200" dirty="0">
                <a:solidFill>
                  <a:schemeClr val="tx1"/>
                </a:solidFill>
                <a:effectLst/>
                <a:latin typeface="+mn-lt"/>
                <a:ea typeface="+mn-ea"/>
                <a:cs typeface="+mn-cs"/>
              </a:rPr>
              <a:t>X</a:t>
            </a: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Pack</a:t>
            </a:r>
            <a:r>
              <a:rPr lang="en-US" sz="1200" b="0" i="0" kern="1200" dirty="0">
                <a:solidFill>
                  <a:schemeClr val="tx1"/>
                </a:solidFill>
                <a:effectLst/>
                <a:latin typeface="+mn-lt"/>
                <a:ea typeface="+mn-ea"/>
                <a:cs typeface="+mn-cs"/>
              </a:rPr>
              <a:t> is installed.</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117813-B52C-394A-8025-D9AD724CDDE0}" type="slidenum">
              <a:rPr lang="en-US" smtClean="0"/>
              <a:t>2</a:t>
            </a:fld>
            <a:endParaRPr lang="en-US"/>
          </a:p>
        </p:txBody>
      </p:sp>
    </p:spTree>
    <p:extLst>
      <p:ext uri="{BB962C8B-B14F-4D97-AF65-F5344CB8AC3E}">
        <p14:creationId xmlns:p14="http://schemas.microsoft.com/office/powerpoint/2010/main" val="42773636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117813-B52C-394A-8025-D9AD724CDDE0}" type="slidenum">
              <a:rPr lang="en-US" smtClean="0"/>
              <a:t>20</a:t>
            </a:fld>
            <a:endParaRPr lang="en-US"/>
          </a:p>
        </p:txBody>
      </p:sp>
    </p:spTree>
    <p:extLst>
      <p:ext uri="{BB962C8B-B14F-4D97-AF65-F5344CB8AC3E}">
        <p14:creationId xmlns:p14="http://schemas.microsoft.com/office/powerpoint/2010/main" val="23552236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117813-B52C-394A-8025-D9AD724CDDE0}" type="slidenum">
              <a:rPr lang="en-US" smtClean="0"/>
              <a:t>21</a:t>
            </a:fld>
            <a:endParaRPr lang="en-US"/>
          </a:p>
        </p:txBody>
      </p:sp>
    </p:spTree>
    <p:extLst>
      <p:ext uri="{BB962C8B-B14F-4D97-AF65-F5344CB8AC3E}">
        <p14:creationId xmlns:p14="http://schemas.microsoft.com/office/powerpoint/2010/main" val="42681381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117813-B52C-394A-8025-D9AD724CDDE0}" type="slidenum">
              <a:rPr lang="en-US" smtClean="0"/>
              <a:t>22</a:t>
            </a:fld>
            <a:endParaRPr lang="en-US"/>
          </a:p>
        </p:txBody>
      </p:sp>
    </p:spTree>
    <p:extLst>
      <p:ext uri="{BB962C8B-B14F-4D97-AF65-F5344CB8AC3E}">
        <p14:creationId xmlns:p14="http://schemas.microsoft.com/office/powerpoint/2010/main" val="18933281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117813-B52C-394A-8025-D9AD724CDDE0}" type="slidenum">
              <a:rPr lang="en-US" smtClean="0"/>
              <a:t>23</a:t>
            </a:fld>
            <a:endParaRPr lang="en-US"/>
          </a:p>
        </p:txBody>
      </p:sp>
    </p:spTree>
    <p:extLst>
      <p:ext uri="{BB962C8B-B14F-4D97-AF65-F5344CB8AC3E}">
        <p14:creationId xmlns:p14="http://schemas.microsoft.com/office/powerpoint/2010/main" val="11518687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117813-B52C-394A-8025-D9AD724CDDE0}" type="slidenum">
              <a:rPr lang="en-US" smtClean="0"/>
              <a:t>24</a:t>
            </a:fld>
            <a:endParaRPr lang="en-US"/>
          </a:p>
        </p:txBody>
      </p:sp>
    </p:spTree>
    <p:extLst>
      <p:ext uri="{BB962C8B-B14F-4D97-AF65-F5344CB8AC3E}">
        <p14:creationId xmlns:p14="http://schemas.microsoft.com/office/powerpoint/2010/main" val="37958463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service-level agreement</a:t>
            </a:r>
            <a:endParaRPr lang="en-US" dirty="0"/>
          </a:p>
        </p:txBody>
      </p:sp>
      <p:sp>
        <p:nvSpPr>
          <p:cNvPr id="4" name="Slide Number Placeholder 3"/>
          <p:cNvSpPr>
            <a:spLocks noGrp="1"/>
          </p:cNvSpPr>
          <p:nvPr>
            <p:ph type="sldNum" sz="quarter" idx="5"/>
          </p:nvPr>
        </p:nvSpPr>
        <p:spPr/>
        <p:txBody>
          <a:bodyPr/>
          <a:lstStyle/>
          <a:p>
            <a:fld id="{EE117813-B52C-394A-8025-D9AD724CDDE0}" type="slidenum">
              <a:rPr lang="en-US" smtClean="0"/>
              <a:t>25</a:t>
            </a:fld>
            <a:endParaRPr lang="en-US"/>
          </a:p>
        </p:txBody>
      </p:sp>
    </p:spTree>
    <p:extLst>
      <p:ext uri="{BB962C8B-B14F-4D97-AF65-F5344CB8AC3E}">
        <p14:creationId xmlns:p14="http://schemas.microsoft.com/office/powerpoint/2010/main" val="6411127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General Data Protection Regulation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Service Organization Control </a:t>
            </a:r>
          </a:p>
          <a:p>
            <a:r>
              <a:rPr lang="en-US" sz="1200" b="0" i="0" kern="1200">
                <a:solidFill>
                  <a:schemeClr val="tx1"/>
                </a:solidFill>
                <a:effectLst/>
                <a:latin typeface="+mn-lt"/>
                <a:ea typeface="+mn-ea"/>
                <a:cs typeface="+mn-cs"/>
              </a:rPr>
              <a:t>Security Assertion Markup Language</a:t>
            </a:r>
          </a:p>
          <a:p>
            <a:endParaRPr lang="en-US"/>
          </a:p>
        </p:txBody>
      </p:sp>
      <p:sp>
        <p:nvSpPr>
          <p:cNvPr id="4" name="Slide Number Placeholder 3"/>
          <p:cNvSpPr>
            <a:spLocks noGrp="1"/>
          </p:cNvSpPr>
          <p:nvPr>
            <p:ph type="sldNum" sz="quarter" idx="5"/>
          </p:nvPr>
        </p:nvSpPr>
        <p:spPr/>
        <p:txBody>
          <a:bodyPr/>
          <a:lstStyle/>
          <a:p>
            <a:fld id="{EE117813-B52C-394A-8025-D9AD724CDDE0}" type="slidenum">
              <a:rPr lang="en-US" smtClean="0"/>
              <a:t>26</a:t>
            </a:fld>
            <a:endParaRPr lang="en-US"/>
          </a:p>
        </p:txBody>
      </p:sp>
    </p:spTree>
    <p:extLst>
      <p:ext uri="{BB962C8B-B14F-4D97-AF65-F5344CB8AC3E}">
        <p14:creationId xmlns:p14="http://schemas.microsoft.com/office/powerpoint/2010/main" val="3226568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117813-B52C-394A-8025-D9AD724CDDE0}" type="slidenum">
              <a:rPr lang="en-US" smtClean="0"/>
              <a:t>27</a:t>
            </a:fld>
            <a:endParaRPr lang="en-US"/>
          </a:p>
        </p:txBody>
      </p:sp>
    </p:spTree>
    <p:extLst>
      <p:ext uri="{BB962C8B-B14F-4D97-AF65-F5344CB8AC3E}">
        <p14:creationId xmlns:p14="http://schemas.microsoft.com/office/powerpoint/2010/main" val="22729110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117813-B52C-394A-8025-D9AD724CDDE0}" type="slidenum">
              <a:rPr lang="en-US" smtClean="0"/>
              <a:t>28</a:t>
            </a:fld>
            <a:endParaRPr lang="en-US"/>
          </a:p>
        </p:txBody>
      </p:sp>
    </p:spTree>
    <p:extLst>
      <p:ext uri="{BB962C8B-B14F-4D97-AF65-F5344CB8AC3E}">
        <p14:creationId xmlns:p14="http://schemas.microsoft.com/office/powerpoint/2010/main" val="39788055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117813-B52C-394A-8025-D9AD724CDDE0}" type="slidenum">
              <a:rPr lang="en-US" smtClean="0"/>
              <a:t>29</a:t>
            </a:fld>
            <a:endParaRPr lang="en-US"/>
          </a:p>
        </p:txBody>
      </p:sp>
    </p:spTree>
    <p:extLst>
      <p:ext uri="{BB962C8B-B14F-4D97-AF65-F5344CB8AC3E}">
        <p14:creationId xmlns:p14="http://schemas.microsoft.com/office/powerpoint/2010/main" val="77081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117813-B52C-394A-8025-D9AD724CDDE0}" type="slidenum">
              <a:rPr lang="en-US" smtClean="0"/>
              <a:t>3</a:t>
            </a:fld>
            <a:endParaRPr lang="en-US"/>
          </a:p>
        </p:txBody>
      </p:sp>
    </p:spTree>
    <p:extLst>
      <p:ext uri="{BB962C8B-B14F-4D97-AF65-F5344CB8AC3E}">
        <p14:creationId xmlns:p14="http://schemas.microsoft.com/office/powerpoint/2010/main" val="1135610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117813-B52C-394A-8025-D9AD724CDDE0}" type="slidenum">
              <a:rPr lang="en-US" smtClean="0"/>
              <a:t>4</a:t>
            </a:fld>
            <a:endParaRPr lang="en-US"/>
          </a:p>
        </p:txBody>
      </p:sp>
    </p:spTree>
    <p:extLst>
      <p:ext uri="{BB962C8B-B14F-4D97-AF65-F5344CB8AC3E}">
        <p14:creationId xmlns:p14="http://schemas.microsoft.com/office/powerpoint/2010/main" val="2320445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117813-B52C-394A-8025-D9AD724CDDE0}" type="slidenum">
              <a:rPr lang="en-US" smtClean="0"/>
              <a:t>5</a:t>
            </a:fld>
            <a:endParaRPr lang="en-US"/>
          </a:p>
        </p:txBody>
      </p:sp>
    </p:spTree>
    <p:extLst>
      <p:ext uri="{BB962C8B-B14F-4D97-AF65-F5344CB8AC3E}">
        <p14:creationId xmlns:p14="http://schemas.microsoft.com/office/powerpoint/2010/main" val="816795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117813-B52C-394A-8025-D9AD724CDDE0}" type="slidenum">
              <a:rPr lang="en-US" smtClean="0"/>
              <a:t>6</a:t>
            </a:fld>
            <a:endParaRPr lang="en-US"/>
          </a:p>
        </p:txBody>
      </p:sp>
    </p:spTree>
    <p:extLst>
      <p:ext uri="{BB962C8B-B14F-4D97-AF65-F5344CB8AC3E}">
        <p14:creationId xmlns:p14="http://schemas.microsoft.com/office/powerpoint/2010/main" val="4243066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hlinkClick r:id="rId3"/>
              </a:rPr>
              <a:t>Inputs</a:t>
            </a:r>
            <a:r>
              <a:rPr lang="en-US" sz="1200" b="0" i="0" kern="1200" dirty="0">
                <a:solidFill>
                  <a:schemeClr val="tx1"/>
                </a:solidFill>
                <a:effectLst/>
                <a:latin typeface="+mn-lt"/>
                <a:ea typeface="+mn-ea"/>
                <a:cs typeface="+mn-cs"/>
              </a:rPr>
              <a:t> read from data sources. Many data sources are officially supported, including files, http, </a:t>
            </a:r>
            <a:r>
              <a:rPr lang="en-US" sz="1200" b="0" i="0" kern="1200" dirty="0" err="1">
                <a:solidFill>
                  <a:schemeClr val="tx1"/>
                </a:solidFill>
                <a:effectLst/>
                <a:latin typeface="+mn-lt"/>
                <a:ea typeface="+mn-ea"/>
                <a:cs typeface="+mn-cs"/>
              </a:rPr>
              <a:t>imap</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jdbc</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kafka</a:t>
            </a:r>
            <a:r>
              <a:rPr lang="en-US" sz="1200" b="0" i="0" kern="1200" dirty="0">
                <a:solidFill>
                  <a:schemeClr val="tx1"/>
                </a:solidFill>
                <a:effectLst/>
                <a:latin typeface="+mn-lt"/>
                <a:ea typeface="+mn-ea"/>
                <a:cs typeface="+mn-cs"/>
              </a:rPr>
              <a:t>, syslog, </a:t>
            </a:r>
            <a:r>
              <a:rPr lang="en-US" sz="1200" b="0" i="0" kern="1200" dirty="0" err="1">
                <a:solidFill>
                  <a:schemeClr val="tx1"/>
                </a:solidFill>
                <a:effectLst/>
                <a:latin typeface="+mn-lt"/>
                <a:ea typeface="+mn-ea"/>
                <a:cs typeface="+mn-cs"/>
              </a:rPr>
              <a:t>tcp</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udp</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process and enrich the data in various ways. In many cases, unstructured log lines first need to be parsed into a more structured format. Logstash therefore provides, among others, filters to parse CSV, JSON, key/value pairs, delimited unstructured data, and complex unstructured data on the basis of regular expressions (</a:t>
            </a:r>
            <a:r>
              <a:rPr lang="en-US" sz="1200" b="1" i="0" u="none" strike="noStrike" kern="1200" dirty="0">
                <a:solidFill>
                  <a:schemeClr val="tx1"/>
                </a:solidFill>
                <a:effectLst/>
                <a:latin typeface="+mn-lt"/>
                <a:ea typeface="+mn-ea"/>
                <a:cs typeface="+mn-cs"/>
                <a:hlinkClick r:id="rId4"/>
              </a:rPr>
              <a:t>filters</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write the parsed and enriched data to data sinks and are the final stage of the Logstash processing pipeline. </a:t>
            </a:r>
            <a:endParaRPr lang="en-US" dirty="0"/>
          </a:p>
        </p:txBody>
      </p:sp>
      <p:sp>
        <p:nvSpPr>
          <p:cNvPr id="4" name="Slide Number Placeholder 3"/>
          <p:cNvSpPr>
            <a:spLocks noGrp="1"/>
          </p:cNvSpPr>
          <p:nvPr>
            <p:ph type="sldNum" sz="quarter" idx="5"/>
          </p:nvPr>
        </p:nvSpPr>
        <p:spPr/>
        <p:txBody>
          <a:bodyPr/>
          <a:lstStyle/>
          <a:p>
            <a:fld id="{EE117813-B52C-394A-8025-D9AD724CDDE0}" type="slidenum">
              <a:rPr lang="en-US" smtClean="0"/>
              <a:t>7</a:t>
            </a:fld>
            <a:endParaRPr lang="en-US"/>
          </a:p>
        </p:txBody>
      </p:sp>
    </p:spTree>
    <p:extLst>
      <p:ext uri="{BB962C8B-B14F-4D97-AF65-F5344CB8AC3E}">
        <p14:creationId xmlns:p14="http://schemas.microsoft.com/office/powerpoint/2010/main" val="2440645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Lot---------The </a:t>
            </a:r>
            <a:r>
              <a:rPr lang="en-US" sz="1200" b="1" i="0" kern="1200" dirty="0">
                <a:solidFill>
                  <a:schemeClr val="tx1"/>
                </a:solidFill>
                <a:effectLst/>
                <a:latin typeface="+mn-lt"/>
                <a:ea typeface="+mn-ea"/>
                <a:cs typeface="+mn-cs"/>
              </a:rPr>
              <a:t>internet of things</a:t>
            </a:r>
            <a:endParaRPr lang="en-US" sz="1200" b="1" i="0" u="none" strike="noStrike" kern="1200" dirty="0">
              <a:solidFill>
                <a:schemeClr val="tx1"/>
              </a:solidFill>
              <a:effectLst/>
              <a:latin typeface="+mn-lt"/>
              <a:ea typeface="+mn-ea"/>
              <a:cs typeface="+mn-cs"/>
              <a:hlinkClick r:id="rId3"/>
            </a:endParaRPr>
          </a:p>
          <a:p>
            <a:r>
              <a:rPr lang="en-US" sz="1200" b="1" i="0" u="none" strike="noStrike" kern="1200" dirty="0">
                <a:solidFill>
                  <a:schemeClr val="tx1"/>
                </a:solidFill>
                <a:effectLst/>
                <a:latin typeface="+mn-lt"/>
                <a:ea typeface="+mn-ea"/>
                <a:cs typeface="+mn-cs"/>
                <a:hlinkClick r:id="rId3"/>
              </a:rPr>
              <a:t>Filebeat</a:t>
            </a:r>
            <a:r>
              <a:rPr lang="en-US" sz="1200" b="0" i="0" kern="1200" dirty="0">
                <a:solidFill>
                  <a:schemeClr val="tx1"/>
                </a:solidFill>
                <a:effectLst/>
                <a:latin typeface="+mn-lt"/>
                <a:ea typeface="+mn-ea"/>
                <a:cs typeface="+mn-cs"/>
              </a:rPr>
              <a:t> allows you to read, preprocess and ship data from sources that come in the form of files. supports a number of other data sources including TCP/UDP, containers, </a:t>
            </a:r>
            <a:r>
              <a:rPr lang="en-US" sz="1200" b="0" i="0" kern="1200" dirty="0" err="1">
                <a:solidFill>
                  <a:schemeClr val="tx1"/>
                </a:solidFill>
                <a:effectLst/>
                <a:latin typeface="+mn-lt"/>
                <a:ea typeface="+mn-ea"/>
                <a:cs typeface="+mn-cs"/>
              </a:rPr>
              <a:t>Redis</a:t>
            </a:r>
            <a:r>
              <a:rPr lang="en-US" sz="1200" b="0" i="0" kern="1200" dirty="0">
                <a:solidFill>
                  <a:schemeClr val="tx1"/>
                </a:solidFill>
                <a:effectLst/>
                <a:latin typeface="+mn-lt"/>
                <a:ea typeface="+mn-ea"/>
                <a:cs typeface="+mn-cs"/>
              </a:rPr>
              <a:t>, and Syslog. An abundance of </a:t>
            </a:r>
            <a:r>
              <a:rPr lang="en-US" sz="1200" b="1" i="0" u="none" strike="noStrike" kern="1200" dirty="0">
                <a:solidFill>
                  <a:schemeClr val="tx1"/>
                </a:solidFill>
                <a:effectLst/>
                <a:latin typeface="+mn-lt"/>
                <a:ea typeface="+mn-ea"/>
                <a:cs typeface="+mn-cs"/>
                <a:hlinkClick r:id="rId4"/>
              </a:rPr>
              <a:t>modules</a:t>
            </a:r>
            <a:r>
              <a:rPr lang="en-US" sz="1200" b="0" i="0" kern="1200" dirty="0">
                <a:solidFill>
                  <a:schemeClr val="tx1"/>
                </a:solidFill>
                <a:effectLst/>
                <a:latin typeface="+mn-lt"/>
                <a:ea typeface="+mn-ea"/>
                <a:cs typeface="+mn-cs"/>
              </a:rPr>
              <a:t> ease the collection and parsing of log formats for common applications such as Apache, MySQL, and Kafka.</a:t>
            </a:r>
          </a:p>
          <a:p>
            <a:r>
              <a:rPr lang="en-US" sz="1200" b="1" i="0" u="none" strike="noStrike" kern="1200" dirty="0">
                <a:solidFill>
                  <a:schemeClr val="tx1"/>
                </a:solidFill>
                <a:effectLst/>
                <a:latin typeface="+mn-lt"/>
                <a:ea typeface="+mn-ea"/>
                <a:cs typeface="+mn-cs"/>
                <a:hlinkClick r:id="rId5"/>
              </a:rPr>
              <a:t>Metricbeat</a:t>
            </a:r>
            <a:r>
              <a:rPr lang="en-US" sz="1200" b="0" i="0" kern="1200" dirty="0">
                <a:solidFill>
                  <a:schemeClr val="tx1"/>
                </a:solidFill>
                <a:effectLst/>
                <a:latin typeface="+mn-lt"/>
                <a:ea typeface="+mn-ea"/>
                <a:cs typeface="+mn-cs"/>
              </a:rPr>
              <a:t> collects and preprocesses system and service metrics. System metrics include information about running processes, as well as CPU / memory / disk / network utilization numbers.</a:t>
            </a:r>
          </a:p>
          <a:p>
            <a:r>
              <a:rPr lang="en-US" sz="1200" b="1" i="0" u="none" strike="noStrike" kern="1200" dirty="0">
                <a:solidFill>
                  <a:schemeClr val="tx1"/>
                </a:solidFill>
                <a:effectLst/>
                <a:latin typeface="+mn-lt"/>
                <a:ea typeface="+mn-ea"/>
                <a:cs typeface="+mn-cs"/>
                <a:hlinkClick r:id="rId6"/>
              </a:rPr>
              <a:t>Heartbeat</a:t>
            </a:r>
            <a:r>
              <a:rPr lang="en-US" sz="1200" b="0" i="0" kern="1200" dirty="0">
                <a:solidFill>
                  <a:schemeClr val="tx1"/>
                </a:solidFill>
                <a:effectLst/>
                <a:latin typeface="+mn-lt"/>
                <a:ea typeface="+mn-ea"/>
                <a:cs typeface="+mn-cs"/>
              </a:rPr>
              <a:t> uses probing to monitor the availability of systems and services. Heartbeat is therefore useful in a number of scenarios such as infrastructure monitoring and security analytics. ICMP, TCP, and HTTP are supported protocols.</a:t>
            </a:r>
          </a:p>
          <a:p>
            <a:r>
              <a:rPr lang="en-US" sz="1200" b="1" i="0" u="none" strike="noStrike" kern="1200" dirty="0">
                <a:solidFill>
                  <a:schemeClr val="tx1"/>
                </a:solidFill>
                <a:effectLst/>
                <a:latin typeface="+mn-lt"/>
                <a:ea typeface="+mn-ea"/>
                <a:cs typeface="+mn-cs"/>
                <a:hlinkClick r:id="rId7"/>
              </a:rPr>
              <a:t>Functionbeat</a:t>
            </a:r>
            <a:r>
              <a:rPr lang="en-US" sz="1200" b="0" i="0" kern="1200" dirty="0">
                <a:solidFill>
                  <a:schemeClr val="tx1"/>
                </a:solidFill>
                <a:effectLst/>
                <a:latin typeface="+mn-lt"/>
                <a:ea typeface="+mn-ea"/>
                <a:cs typeface="+mn-cs"/>
              </a:rPr>
              <a:t> collects logs and metrics from within a serverless environment such as AWS Lambda.</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br>
              <a:rPr lang="en-US" dirty="0"/>
            </a:b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E117813-B52C-394A-8025-D9AD724CDDE0}" type="slidenum">
              <a:rPr lang="en-US" smtClean="0"/>
              <a:t>8</a:t>
            </a:fld>
            <a:endParaRPr lang="en-US"/>
          </a:p>
        </p:txBody>
      </p:sp>
    </p:spTree>
    <p:extLst>
      <p:ext uri="{BB962C8B-B14F-4D97-AF65-F5344CB8AC3E}">
        <p14:creationId xmlns:p14="http://schemas.microsoft.com/office/powerpoint/2010/main" val="11657836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117813-B52C-394A-8025-D9AD724CDDE0}" type="slidenum">
              <a:rPr lang="en-US" smtClean="0"/>
              <a:t>9</a:t>
            </a:fld>
            <a:endParaRPr lang="en-US"/>
          </a:p>
        </p:txBody>
      </p:sp>
    </p:spTree>
    <p:extLst>
      <p:ext uri="{BB962C8B-B14F-4D97-AF65-F5344CB8AC3E}">
        <p14:creationId xmlns:p14="http://schemas.microsoft.com/office/powerpoint/2010/main" val="38931932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75732608-59F9-1F43-A882-01AB905305AB}" type="datetimeFigureOut">
              <a:rPr lang="en-US" smtClean="0"/>
              <a:t>1/20/20</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CB39E3CE-BDD3-624A-8267-2910266DB20B}" type="slidenum">
              <a:rPr lang="en-US" smtClean="0"/>
              <a:t>‹#›</a:t>
            </a:fld>
            <a:endParaRPr lang="en-US"/>
          </a:p>
        </p:txBody>
      </p:sp>
    </p:spTree>
    <p:extLst>
      <p:ext uri="{BB962C8B-B14F-4D97-AF65-F5344CB8AC3E}">
        <p14:creationId xmlns:p14="http://schemas.microsoft.com/office/powerpoint/2010/main" val="478807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5732608-59F9-1F43-A882-01AB905305AB}" type="datetimeFigureOut">
              <a:rPr lang="en-US" smtClean="0"/>
              <a:t>1/20/20</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B39E3CE-BDD3-624A-8267-2910266DB20B}" type="slidenum">
              <a:rPr lang="en-US" smtClean="0"/>
              <a:t>‹#›</a:t>
            </a:fld>
            <a:endParaRPr lang="en-US"/>
          </a:p>
        </p:txBody>
      </p:sp>
    </p:spTree>
    <p:extLst>
      <p:ext uri="{BB962C8B-B14F-4D97-AF65-F5344CB8AC3E}">
        <p14:creationId xmlns:p14="http://schemas.microsoft.com/office/powerpoint/2010/main" val="2237058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75732608-59F9-1F43-A882-01AB905305AB}" type="datetimeFigureOut">
              <a:rPr lang="en-US" smtClean="0"/>
              <a:t>1/20/20</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B39E3CE-BDD3-624A-8267-2910266DB20B}" type="slidenum">
              <a:rPr lang="en-US" smtClean="0"/>
              <a:t>‹#›</a:t>
            </a:fld>
            <a:endParaRPr lang="en-US"/>
          </a:p>
        </p:txBody>
      </p:sp>
    </p:spTree>
    <p:extLst>
      <p:ext uri="{BB962C8B-B14F-4D97-AF65-F5344CB8AC3E}">
        <p14:creationId xmlns:p14="http://schemas.microsoft.com/office/powerpoint/2010/main" val="23974626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75732608-59F9-1F43-A882-01AB905305AB}" type="datetimeFigureOut">
              <a:rPr lang="en-US" smtClean="0"/>
              <a:t>1/20/20</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B39E3CE-BDD3-624A-8267-2910266DB20B}" type="slidenum">
              <a:rPr lang="en-US" smtClean="0"/>
              <a:t>‹#›</a:t>
            </a:fld>
            <a:endParaRPr lang="en-US"/>
          </a:p>
        </p:txBody>
      </p:sp>
    </p:spTree>
    <p:extLst>
      <p:ext uri="{BB962C8B-B14F-4D97-AF65-F5344CB8AC3E}">
        <p14:creationId xmlns:p14="http://schemas.microsoft.com/office/powerpoint/2010/main" val="18047264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5732608-59F9-1F43-A882-01AB905305AB}" type="datetimeFigureOut">
              <a:rPr lang="en-US" smtClean="0"/>
              <a:t>1/20/20</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B39E3CE-BDD3-624A-8267-2910266DB20B}" type="slidenum">
              <a:rPr lang="en-US" smtClean="0"/>
              <a:t>‹#›</a:t>
            </a:fld>
            <a:endParaRPr lang="en-US"/>
          </a:p>
        </p:txBody>
      </p:sp>
    </p:spTree>
    <p:extLst>
      <p:ext uri="{BB962C8B-B14F-4D97-AF65-F5344CB8AC3E}">
        <p14:creationId xmlns:p14="http://schemas.microsoft.com/office/powerpoint/2010/main" val="2240426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5732608-59F9-1F43-A882-01AB905305AB}" type="datetimeFigureOut">
              <a:rPr lang="en-US" smtClean="0"/>
              <a:t>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39E3CE-BDD3-624A-8267-2910266DB20B}" type="slidenum">
              <a:rPr lang="en-US" smtClean="0"/>
              <a:t>‹#›</a:t>
            </a:fld>
            <a:endParaRPr lang="en-US"/>
          </a:p>
        </p:txBody>
      </p:sp>
    </p:spTree>
    <p:extLst>
      <p:ext uri="{BB962C8B-B14F-4D97-AF65-F5344CB8AC3E}">
        <p14:creationId xmlns:p14="http://schemas.microsoft.com/office/powerpoint/2010/main" val="17785400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5732608-59F9-1F43-A882-01AB905305AB}" type="datetimeFigureOut">
              <a:rPr lang="en-US" smtClean="0"/>
              <a:t>1/20/20</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CB39E3CE-BDD3-624A-8267-2910266DB20B}" type="slidenum">
              <a:rPr lang="en-US" smtClean="0"/>
              <a:t>‹#›</a:t>
            </a:fld>
            <a:endParaRPr lang="en-US"/>
          </a:p>
        </p:txBody>
      </p:sp>
    </p:spTree>
    <p:extLst>
      <p:ext uri="{BB962C8B-B14F-4D97-AF65-F5344CB8AC3E}">
        <p14:creationId xmlns:p14="http://schemas.microsoft.com/office/powerpoint/2010/main" val="38681717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75732608-59F9-1F43-A882-01AB905305AB}" type="datetimeFigureOut">
              <a:rPr lang="en-US" smtClean="0"/>
              <a:t>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39E3CE-BDD3-624A-8267-2910266DB20B}" type="slidenum">
              <a:rPr lang="en-US" smtClean="0"/>
              <a:t>‹#›</a:t>
            </a:fld>
            <a:endParaRPr lang="en-US"/>
          </a:p>
        </p:txBody>
      </p:sp>
    </p:spTree>
    <p:extLst>
      <p:ext uri="{BB962C8B-B14F-4D97-AF65-F5344CB8AC3E}">
        <p14:creationId xmlns:p14="http://schemas.microsoft.com/office/powerpoint/2010/main" val="10090652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75732608-59F9-1F43-A882-01AB905305AB}" type="datetimeFigureOut">
              <a:rPr lang="en-US" smtClean="0"/>
              <a:t>1/20/20</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B39E3CE-BDD3-624A-8267-2910266DB20B}" type="slidenum">
              <a:rPr lang="en-US" smtClean="0"/>
              <a:t>‹#›</a:t>
            </a:fld>
            <a:endParaRPr lang="en-US"/>
          </a:p>
        </p:txBody>
      </p:sp>
    </p:spTree>
    <p:extLst>
      <p:ext uri="{BB962C8B-B14F-4D97-AF65-F5344CB8AC3E}">
        <p14:creationId xmlns:p14="http://schemas.microsoft.com/office/powerpoint/2010/main" val="1957223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732608-59F9-1F43-A882-01AB905305AB}" type="datetimeFigureOut">
              <a:rPr lang="en-US" smtClean="0"/>
              <a:t>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39E3CE-BDD3-624A-8267-2910266DB20B}" type="slidenum">
              <a:rPr lang="en-US" smtClean="0"/>
              <a:t>‹#›</a:t>
            </a:fld>
            <a:endParaRPr lang="en-US"/>
          </a:p>
        </p:txBody>
      </p:sp>
    </p:spTree>
    <p:extLst>
      <p:ext uri="{BB962C8B-B14F-4D97-AF65-F5344CB8AC3E}">
        <p14:creationId xmlns:p14="http://schemas.microsoft.com/office/powerpoint/2010/main" val="1154473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5732608-59F9-1F43-A882-01AB905305AB}" type="datetimeFigureOut">
              <a:rPr lang="en-US" smtClean="0"/>
              <a:t>1/20/20</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B39E3CE-BDD3-624A-8267-2910266DB20B}" type="slidenum">
              <a:rPr lang="en-US" smtClean="0"/>
              <a:t>‹#›</a:t>
            </a:fld>
            <a:endParaRPr lang="en-US"/>
          </a:p>
        </p:txBody>
      </p:sp>
    </p:spTree>
    <p:extLst>
      <p:ext uri="{BB962C8B-B14F-4D97-AF65-F5344CB8AC3E}">
        <p14:creationId xmlns:p14="http://schemas.microsoft.com/office/powerpoint/2010/main" val="2856780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5732608-59F9-1F43-A882-01AB905305AB}" type="datetimeFigureOut">
              <a:rPr lang="en-US" smtClean="0"/>
              <a:t>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39E3CE-BDD3-624A-8267-2910266DB20B}" type="slidenum">
              <a:rPr lang="en-US" smtClean="0"/>
              <a:t>‹#›</a:t>
            </a:fld>
            <a:endParaRPr lang="en-US"/>
          </a:p>
        </p:txBody>
      </p:sp>
    </p:spTree>
    <p:extLst>
      <p:ext uri="{BB962C8B-B14F-4D97-AF65-F5344CB8AC3E}">
        <p14:creationId xmlns:p14="http://schemas.microsoft.com/office/powerpoint/2010/main" val="197580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5732608-59F9-1F43-A882-01AB905305AB}" type="datetimeFigureOut">
              <a:rPr lang="en-US" smtClean="0"/>
              <a:t>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39E3CE-BDD3-624A-8267-2910266DB20B}" type="slidenum">
              <a:rPr lang="en-US" smtClean="0"/>
              <a:t>‹#›</a:t>
            </a:fld>
            <a:endParaRPr lang="en-US"/>
          </a:p>
        </p:txBody>
      </p:sp>
    </p:spTree>
    <p:extLst>
      <p:ext uri="{BB962C8B-B14F-4D97-AF65-F5344CB8AC3E}">
        <p14:creationId xmlns:p14="http://schemas.microsoft.com/office/powerpoint/2010/main" val="42864502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5732608-59F9-1F43-A882-01AB905305AB}" type="datetimeFigureOut">
              <a:rPr lang="en-US" smtClean="0"/>
              <a:t>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39E3CE-BDD3-624A-8267-2910266DB20B}" type="slidenum">
              <a:rPr lang="en-US" smtClean="0"/>
              <a:t>‹#›</a:t>
            </a:fld>
            <a:endParaRPr lang="en-US"/>
          </a:p>
        </p:txBody>
      </p:sp>
    </p:spTree>
    <p:extLst>
      <p:ext uri="{BB962C8B-B14F-4D97-AF65-F5344CB8AC3E}">
        <p14:creationId xmlns:p14="http://schemas.microsoft.com/office/powerpoint/2010/main" val="2782578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732608-59F9-1F43-A882-01AB905305AB}" type="datetimeFigureOut">
              <a:rPr lang="en-US" smtClean="0"/>
              <a:t>1/20/20</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CB39E3CE-BDD3-624A-8267-2910266DB20B}" type="slidenum">
              <a:rPr lang="en-US" smtClean="0"/>
              <a:t>‹#›</a:t>
            </a:fld>
            <a:endParaRPr lang="en-US"/>
          </a:p>
        </p:txBody>
      </p:sp>
    </p:spTree>
    <p:extLst>
      <p:ext uri="{BB962C8B-B14F-4D97-AF65-F5344CB8AC3E}">
        <p14:creationId xmlns:p14="http://schemas.microsoft.com/office/powerpoint/2010/main" val="1596757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5732608-59F9-1F43-A882-01AB905305AB}" type="datetimeFigureOut">
              <a:rPr lang="en-US" smtClean="0"/>
              <a:t>1/20/20</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B39E3CE-BDD3-624A-8267-2910266DB20B}" type="slidenum">
              <a:rPr lang="en-US" smtClean="0"/>
              <a:t>‹#›</a:t>
            </a:fld>
            <a:endParaRPr lang="en-US"/>
          </a:p>
        </p:txBody>
      </p:sp>
    </p:spTree>
    <p:extLst>
      <p:ext uri="{BB962C8B-B14F-4D97-AF65-F5344CB8AC3E}">
        <p14:creationId xmlns:p14="http://schemas.microsoft.com/office/powerpoint/2010/main" val="1127605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5732608-59F9-1F43-A882-01AB905305AB}" type="datetimeFigureOut">
              <a:rPr lang="en-US" smtClean="0"/>
              <a:t>1/20/20</a:t>
            </a:fld>
            <a:endParaRPr lang="en-US"/>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B39E3CE-BDD3-624A-8267-2910266DB20B}" type="slidenum">
              <a:rPr lang="en-US" smtClean="0"/>
              <a:t>‹#›</a:t>
            </a:fld>
            <a:endParaRPr lang="en-US"/>
          </a:p>
        </p:txBody>
      </p:sp>
    </p:spTree>
    <p:extLst>
      <p:ext uri="{BB962C8B-B14F-4D97-AF65-F5344CB8AC3E}">
        <p14:creationId xmlns:p14="http://schemas.microsoft.com/office/powerpoint/2010/main" val="8795521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75732608-59F9-1F43-A882-01AB905305AB}" type="datetimeFigureOut">
              <a:rPr lang="en-US" smtClean="0"/>
              <a:t>1/20/20</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CB39E3CE-BDD3-624A-8267-2910266DB20B}" type="slidenum">
              <a:rPr lang="en-US" smtClean="0"/>
              <a:t>‹#›</a:t>
            </a:fld>
            <a:endParaRPr lang="en-US"/>
          </a:p>
        </p:txBody>
      </p:sp>
    </p:spTree>
    <p:extLst>
      <p:ext uri="{BB962C8B-B14F-4D97-AF65-F5344CB8AC3E}">
        <p14:creationId xmlns:p14="http://schemas.microsoft.com/office/powerpoint/2010/main" val="349728986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qbox.io/blog/welcome-to-the-elk-stack-elasticsearch-logstash-kibana"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A4311-DA84-5F4D-8E0C-D19E99132F8A}"/>
              </a:ext>
            </a:extLst>
          </p:cNvPr>
          <p:cNvSpPr>
            <a:spLocks noGrp="1"/>
          </p:cNvSpPr>
          <p:nvPr>
            <p:ph type="ctrTitle"/>
          </p:nvPr>
        </p:nvSpPr>
        <p:spPr>
          <a:xfrm>
            <a:off x="1485155" y="1007533"/>
            <a:ext cx="8825658" cy="2677648"/>
          </a:xfrm>
        </p:spPr>
        <p:txBody>
          <a:bodyPr/>
          <a:lstStyle/>
          <a:p>
            <a:pPr algn="ctr"/>
            <a:r>
              <a:rPr lang="en-US" dirty="0"/>
              <a:t>Elastic Stack service</a:t>
            </a:r>
          </a:p>
        </p:txBody>
      </p:sp>
      <p:sp>
        <p:nvSpPr>
          <p:cNvPr id="3" name="Subtitle 2">
            <a:extLst>
              <a:ext uri="{FF2B5EF4-FFF2-40B4-BE49-F238E27FC236}">
                <a16:creationId xmlns:a16="http://schemas.microsoft.com/office/drawing/2014/main" id="{1346A407-9E45-F348-912A-8B8F69B046B2}"/>
              </a:ext>
            </a:extLst>
          </p:cNvPr>
          <p:cNvSpPr>
            <a:spLocks noGrp="1"/>
          </p:cNvSpPr>
          <p:nvPr>
            <p:ph type="subTitle" idx="1"/>
          </p:nvPr>
        </p:nvSpPr>
        <p:spPr>
          <a:xfrm>
            <a:off x="2920255" y="5996580"/>
            <a:ext cx="8825658" cy="861420"/>
          </a:xfrm>
        </p:spPr>
        <p:txBody>
          <a:bodyPr/>
          <a:lstStyle/>
          <a:p>
            <a:pPr algn="r"/>
            <a:r>
              <a:rPr lang="en-US" dirty="0">
                <a:solidFill>
                  <a:srgbClr val="FF0000"/>
                </a:solidFill>
              </a:rPr>
              <a:t>By </a:t>
            </a:r>
            <a:r>
              <a:rPr lang="en-US" dirty="0" err="1">
                <a:solidFill>
                  <a:srgbClr val="FF0000"/>
                </a:solidFill>
              </a:rPr>
              <a:t>Puspa</a:t>
            </a:r>
            <a:r>
              <a:rPr lang="en-US" dirty="0">
                <a:solidFill>
                  <a:srgbClr val="FF0000"/>
                </a:solidFill>
              </a:rPr>
              <a:t> </a:t>
            </a:r>
            <a:r>
              <a:rPr lang="en-US" dirty="0" err="1">
                <a:solidFill>
                  <a:srgbClr val="FF0000"/>
                </a:solidFill>
              </a:rPr>
              <a:t>Khanal</a:t>
            </a:r>
            <a:endParaRPr lang="en-US" dirty="0">
              <a:solidFill>
                <a:srgbClr val="FF0000"/>
              </a:solidFill>
            </a:endParaRPr>
          </a:p>
        </p:txBody>
      </p:sp>
    </p:spTree>
    <p:extLst>
      <p:ext uri="{BB962C8B-B14F-4D97-AF65-F5344CB8AC3E}">
        <p14:creationId xmlns:p14="http://schemas.microsoft.com/office/powerpoint/2010/main" val="3628896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A7E3D-3426-1A4F-AB80-242150BAADE0}"/>
              </a:ext>
            </a:extLst>
          </p:cNvPr>
          <p:cNvSpPr>
            <a:spLocks noGrp="1"/>
          </p:cNvSpPr>
          <p:nvPr>
            <p:ph type="title"/>
          </p:nvPr>
        </p:nvSpPr>
        <p:spPr/>
        <p:txBody>
          <a:bodyPr/>
          <a:lstStyle/>
          <a:p>
            <a:pPr algn="ctr"/>
            <a:r>
              <a:rPr lang="en-US" dirty="0"/>
              <a:t>Kibana</a:t>
            </a:r>
          </a:p>
        </p:txBody>
      </p:sp>
      <p:pic>
        <p:nvPicPr>
          <p:cNvPr id="6" name="Content Placeholder 5">
            <a:extLst>
              <a:ext uri="{FF2B5EF4-FFF2-40B4-BE49-F238E27FC236}">
                <a16:creationId xmlns:a16="http://schemas.microsoft.com/office/drawing/2014/main" id="{208D7712-3BF5-1747-B834-D8AA1599B63C}"/>
              </a:ext>
            </a:extLst>
          </p:cNvPr>
          <p:cNvPicPr>
            <a:picLocks noGrp="1" noChangeAspect="1"/>
          </p:cNvPicPr>
          <p:nvPr>
            <p:ph sz="half" idx="1"/>
          </p:nvPr>
        </p:nvPicPr>
        <p:blipFill>
          <a:blip r:embed="rId3"/>
          <a:stretch>
            <a:fillRect/>
          </a:stretch>
        </p:blipFill>
        <p:spPr>
          <a:xfrm>
            <a:off x="635000" y="2603500"/>
            <a:ext cx="4927599" cy="3848100"/>
          </a:xfrm>
        </p:spPr>
      </p:pic>
      <p:pic>
        <p:nvPicPr>
          <p:cNvPr id="8" name="Content Placeholder 7">
            <a:extLst>
              <a:ext uri="{FF2B5EF4-FFF2-40B4-BE49-F238E27FC236}">
                <a16:creationId xmlns:a16="http://schemas.microsoft.com/office/drawing/2014/main" id="{6754423A-1D70-5A45-B46D-7DE4A1FD7298}"/>
              </a:ext>
            </a:extLst>
          </p:cNvPr>
          <p:cNvPicPr>
            <a:picLocks noGrp="1" noChangeAspect="1"/>
          </p:cNvPicPr>
          <p:nvPr>
            <p:ph sz="half" idx="2"/>
          </p:nvPr>
        </p:nvPicPr>
        <p:blipFill>
          <a:blip r:embed="rId4"/>
          <a:stretch>
            <a:fillRect/>
          </a:stretch>
        </p:blipFill>
        <p:spPr>
          <a:xfrm>
            <a:off x="7010400" y="2603500"/>
            <a:ext cx="4328693" cy="4152901"/>
          </a:xfrm>
        </p:spPr>
      </p:pic>
    </p:spTree>
    <p:extLst>
      <p:ext uri="{BB962C8B-B14F-4D97-AF65-F5344CB8AC3E}">
        <p14:creationId xmlns:p14="http://schemas.microsoft.com/office/powerpoint/2010/main" val="2116982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BCBEF-D6EC-F740-814E-591BBA7587B7}"/>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4A060ED3-E2DE-0F45-AF51-799196815225}"/>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E107D656-662B-264A-9EE2-6F22FA5782FA}"/>
              </a:ext>
            </a:extLst>
          </p:cNvPr>
          <p:cNvPicPr>
            <a:picLocks noChangeAspect="1"/>
          </p:cNvPicPr>
          <p:nvPr/>
        </p:nvPicPr>
        <p:blipFill>
          <a:blip r:embed="rId3"/>
          <a:stretch>
            <a:fillRect/>
          </a:stretch>
        </p:blipFill>
        <p:spPr>
          <a:xfrm>
            <a:off x="5245101" y="0"/>
            <a:ext cx="6946899" cy="6858000"/>
          </a:xfrm>
          <a:prstGeom prst="rect">
            <a:avLst/>
          </a:prstGeom>
        </p:spPr>
      </p:pic>
      <p:pic>
        <p:nvPicPr>
          <p:cNvPr id="7" name="Picture 6">
            <a:extLst>
              <a:ext uri="{FF2B5EF4-FFF2-40B4-BE49-F238E27FC236}">
                <a16:creationId xmlns:a16="http://schemas.microsoft.com/office/drawing/2014/main" id="{68FD9EE1-9792-CE4C-9726-4BAFE7BBB52C}"/>
              </a:ext>
            </a:extLst>
          </p:cNvPr>
          <p:cNvPicPr>
            <a:picLocks noChangeAspect="1"/>
          </p:cNvPicPr>
          <p:nvPr/>
        </p:nvPicPr>
        <p:blipFill>
          <a:blip r:embed="rId4"/>
          <a:stretch>
            <a:fillRect/>
          </a:stretch>
        </p:blipFill>
        <p:spPr>
          <a:xfrm>
            <a:off x="1" y="0"/>
            <a:ext cx="5245100" cy="6858000"/>
          </a:xfrm>
          <a:prstGeom prst="rect">
            <a:avLst/>
          </a:prstGeom>
        </p:spPr>
      </p:pic>
    </p:spTree>
    <p:extLst>
      <p:ext uri="{BB962C8B-B14F-4D97-AF65-F5344CB8AC3E}">
        <p14:creationId xmlns:p14="http://schemas.microsoft.com/office/powerpoint/2010/main" val="1097023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53CF9E-5CCC-884C-9FEA-F69B3F5786BC}"/>
              </a:ext>
            </a:extLst>
          </p:cNvPr>
          <p:cNvPicPr>
            <a:picLocks noChangeAspect="1"/>
          </p:cNvPicPr>
          <p:nvPr/>
        </p:nvPicPr>
        <p:blipFill>
          <a:blip r:embed="rId3"/>
          <a:stretch>
            <a:fillRect/>
          </a:stretch>
        </p:blipFill>
        <p:spPr>
          <a:xfrm>
            <a:off x="0" y="0"/>
            <a:ext cx="12192000" cy="6849275"/>
          </a:xfrm>
          <a:prstGeom prst="rect">
            <a:avLst/>
          </a:prstGeom>
        </p:spPr>
      </p:pic>
    </p:spTree>
    <p:extLst>
      <p:ext uri="{BB962C8B-B14F-4D97-AF65-F5344CB8AC3E}">
        <p14:creationId xmlns:p14="http://schemas.microsoft.com/office/powerpoint/2010/main" val="32124829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A3B8C-D811-FC43-8D13-70A1D5BD0E96}"/>
              </a:ext>
            </a:extLst>
          </p:cNvPr>
          <p:cNvSpPr>
            <a:spLocks noGrp="1"/>
          </p:cNvSpPr>
          <p:nvPr>
            <p:ph type="title"/>
          </p:nvPr>
        </p:nvSpPr>
        <p:spPr/>
        <p:txBody>
          <a:bodyPr>
            <a:noAutofit/>
          </a:bodyPr>
          <a:lstStyle/>
          <a:p>
            <a:pPr algn="ctr"/>
            <a:r>
              <a:rPr lang="en-US" sz="2400" dirty="0"/>
              <a:t>All the Visualizations you expect, and then some more</a:t>
            </a:r>
          </a:p>
        </p:txBody>
      </p:sp>
      <p:pic>
        <p:nvPicPr>
          <p:cNvPr id="5" name="Content Placeholder 4">
            <a:extLst>
              <a:ext uri="{FF2B5EF4-FFF2-40B4-BE49-F238E27FC236}">
                <a16:creationId xmlns:a16="http://schemas.microsoft.com/office/drawing/2014/main" id="{B223925E-082D-D647-B828-ADDE9C2299A4}"/>
              </a:ext>
            </a:extLst>
          </p:cNvPr>
          <p:cNvPicPr>
            <a:picLocks noGrp="1" noChangeAspect="1"/>
          </p:cNvPicPr>
          <p:nvPr>
            <p:ph idx="1"/>
          </p:nvPr>
        </p:nvPicPr>
        <p:blipFill>
          <a:blip r:embed="rId3"/>
          <a:stretch>
            <a:fillRect/>
          </a:stretch>
        </p:blipFill>
        <p:spPr>
          <a:xfrm>
            <a:off x="88900" y="2476500"/>
            <a:ext cx="12103100" cy="4381500"/>
          </a:xfrm>
        </p:spPr>
      </p:pic>
    </p:spTree>
    <p:extLst>
      <p:ext uri="{BB962C8B-B14F-4D97-AF65-F5344CB8AC3E}">
        <p14:creationId xmlns:p14="http://schemas.microsoft.com/office/powerpoint/2010/main" val="2379717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16311-A7C2-C041-9080-BAFC41113BF2}"/>
              </a:ext>
            </a:extLst>
          </p:cNvPr>
          <p:cNvSpPr>
            <a:spLocks noGrp="1"/>
          </p:cNvSpPr>
          <p:nvPr>
            <p:ph type="title"/>
          </p:nvPr>
        </p:nvSpPr>
        <p:spPr>
          <a:xfrm>
            <a:off x="1154954" y="973668"/>
            <a:ext cx="9144746" cy="706964"/>
          </a:xfrm>
        </p:spPr>
        <p:txBody>
          <a:bodyPr/>
          <a:lstStyle/>
          <a:p>
            <a:pPr algn="ctr"/>
            <a:r>
              <a:rPr lang="en-US" sz="2400" dirty="0"/>
              <a:t>Create live pixel-perfect presentations using Canvas</a:t>
            </a:r>
          </a:p>
        </p:txBody>
      </p:sp>
      <p:pic>
        <p:nvPicPr>
          <p:cNvPr id="8" name="Content Placeholder 7">
            <a:extLst>
              <a:ext uri="{FF2B5EF4-FFF2-40B4-BE49-F238E27FC236}">
                <a16:creationId xmlns:a16="http://schemas.microsoft.com/office/drawing/2014/main" id="{AB84243F-A738-2045-8FD9-926285EA5960}"/>
              </a:ext>
            </a:extLst>
          </p:cNvPr>
          <p:cNvPicPr>
            <a:picLocks noGrp="1" noChangeAspect="1"/>
          </p:cNvPicPr>
          <p:nvPr>
            <p:ph idx="1"/>
          </p:nvPr>
        </p:nvPicPr>
        <p:blipFill>
          <a:blip r:embed="rId3"/>
          <a:stretch>
            <a:fillRect/>
          </a:stretch>
        </p:blipFill>
        <p:spPr>
          <a:xfrm>
            <a:off x="0" y="2286000"/>
            <a:ext cx="12191999" cy="4572000"/>
          </a:xfrm>
        </p:spPr>
      </p:pic>
    </p:spTree>
    <p:extLst>
      <p:ext uri="{BB962C8B-B14F-4D97-AF65-F5344CB8AC3E}">
        <p14:creationId xmlns:p14="http://schemas.microsoft.com/office/powerpoint/2010/main" val="1568631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716E0-9FBC-5C43-AACF-85969002AE54}"/>
              </a:ext>
            </a:extLst>
          </p:cNvPr>
          <p:cNvSpPr>
            <a:spLocks noGrp="1"/>
          </p:cNvSpPr>
          <p:nvPr>
            <p:ph type="title"/>
          </p:nvPr>
        </p:nvSpPr>
        <p:spPr/>
        <p:txBody>
          <a:bodyPr/>
          <a:lstStyle/>
          <a:p>
            <a:pPr algn="ctr"/>
            <a:r>
              <a:rPr lang="en-US" sz="2000" dirty="0"/>
              <a:t>Explore geo data on maps, powered by Elastic Maps Service</a:t>
            </a:r>
          </a:p>
        </p:txBody>
      </p:sp>
      <p:pic>
        <p:nvPicPr>
          <p:cNvPr id="5" name="Content Placeholder 4">
            <a:extLst>
              <a:ext uri="{FF2B5EF4-FFF2-40B4-BE49-F238E27FC236}">
                <a16:creationId xmlns:a16="http://schemas.microsoft.com/office/drawing/2014/main" id="{442D1333-F97F-6A48-A8F2-3E4F91A7FDD7}"/>
              </a:ext>
            </a:extLst>
          </p:cNvPr>
          <p:cNvPicPr>
            <a:picLocks noGrp="1" noChangeAspect="1"/>
          </p:cNvPicPr>
          <p:nvPr>
            <p:ph idx="1"/>
          </p:nvPr>
        </p:nvPicPr>
        <p:blipFill>
          <a:blip r:embed="rId3"/>
          <a:stretch>
            <a:fillRect/>
          </a:stretch>
        </p:blipFill>
        <p:spPr>
          <a:xfrm>
            <a:off x="0" y="2324100"/>
            <a:ext cx="12192000" cy="4533900"/>
          </a:xfrm>
        </p:spPr>
      </p:pic>
    </p:spTree>
    <p:extLst>
      <p:ext uri="{BB962C8B-B14F-4D97-AF65-F5344CB8AC3E}">
        <p14:creationId xmlns:p14="http://schemas.microsoft.com/office/powerpoint/2010/main" val="394243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11E20-4548-9A46-A5AA-4BC6D9CEE14B}"/>
              </a:ext>
            </a:extLst>
          </p:cNvPr>
          <p:cNvSpPr>
            <a:spLocks noGrp="1"/>
          </p:cNvSpPr>
          <p:nvPr>
            <p:ph type="title"/>
          </p:nvPr>
        </p:nvSpPr>
        <p:spPr/>
        <p:txBody>
          <a:bodyPr/>
          <a:lstStyle/>
          <a:p>
            <a:pPr algn="ctr"/>
            <a:r>
              <a:rPr lang="en-US" sz="2400" dirty="0"/>
              <a:t>OOTB dashboards for 50+ (and growing) data sources</a:t>
            </a:r>
          </a:p>
        </p:txBody>
      </p:sp>
      <p:pic>
        <p:nvPicPr>
          <p:cNvPr id="5" name="Content Placeholder 4">
            <a:extLst>
              <a:ext uri="{FF2B5EF4-FFF2-40B4-BE49-F238E27FC236}">
                <a16:creationId xmlns:a16="http://schemas.microsoft.com/office/drawing/2014/main" id="{F8C9EA01-AB8F-1943-8DBC-F40FFE2E5677}"/>
              </a:ext>
            </a:extLst>
          </p:cNvPr>
          <p:cNvPicPr>
            <a:picLocks noGrp="1" noChangeAspect="1"/>
          </p:cNvPicPr>
          <p:nvPr>
            <p:ph idx="1"/>
          </p:nvPr>
        </p:nvPicPr>
        <p:blipFill>
          <a:blip r:embed="rId3"/>
          <a:stretch>
            <a:fillRect/>
          </a:stretch>
        </p:blipFill>
        <p:spPr>
          <a:xfrm>
            <a:off x="0" y="2362200"/>
            <a:ext cx="12192000" cy="4495800"/>
          </a:xfrm>
        </p:spPr>
      </p:pic>
    </p:spTree>
    <p:extLst>
      <p:ext uri="{BB962C8B-B14F-4D97-AF65-F5344CB8AC3E}">
        <p14:creationId xmlns:p14="http://schemas.microsoft.com/office/powerpoint/2010/main" val="2174947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5236F1-898B-1F4D-9098-957D967A9B3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576904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1A01B-BD5C-9346-B4D7-562EB8E6BA6D}"/>
              </a:ext>
            </a:extLst>
          </p:cNvPr>
          <p:cNvSpPr>
            <a:spLocks noGrp="1"/>
          </p:cNvSpPr>
          <p:nvPr>
            <p:ph type="title"/>
          </p:nvPr>
        </p:nvSpPr>
        <p:spPr/>
        <p:txBody>
          <a:bodyPr/>
          <a:lstStyle/>
          <a:p>
            <a:pPr algn="ctr"/>
            <a:r>
              <a:rPr lang="en-US" dirty="0"/>
              <a:t>APM</a:t>
            </a:r>
          </a:p>
        </p:txBody>
      </p:sp>
      <p:sp>
        <p:nvSpPr>
          <p:cNvPr id="3" name="Text Placeholder 2">
            <a:extLst>
              <a:ext uri="{FF2B5EF4-FFF2-40B4-BE49-F238E27FC236}">
                <a16:creationId xmlns:a16="http://schemas.microsoft.com/office/drawing/2014/main" id="{1DB38BED-371B-174D-AD58-3EEA3E3C7D65}"/>
              </a:ext>
            </a:extLst>
          </p:cNvPr>
          <p:cNvSpPr>
            <a:spLocks noGrp="1"/>
          </p:cNvSpPr>
          <p:nvPr>
            <p:ph type="body" idx="1"/>
          </p:nvPr>
        </p:nvSpPr>
        <p:spPr/>
        <p:txBody>
          <a:bodyPr/>
          <a:lstStyle/>
          <a:p>
            <a:endParaRPr lang="en-US" dirty="0"/>
          </a:p>
        </p:txBody>
      </p:sp>
      <p:pic>
        <p:nvPicPr>
          <p:cNvPr id="8" name="Content Placeholder 7">
            <a:extLst>
              <a:ext uri="{FF2B5EF4-FFF2-40B4-BE49-F238E27FC236}">
                <a16:creationId xmlns:a16="http://schemas.microsoft.com/office/drawing/2014/main" id="{A55921A1-C614-8B42-9073-9CB22E7DA817}"/>
              </a:ext>
            </a:extLst>
          </p:cNvPr>
          <p:cNvPicPr>
            <a:picLocks noGrp="1" noChangeAspect="1"/>
          </p:cNvPicPr>
          <p:nvPr>
            <p:ph sz="half" idx="2"/>
          </p:nvPr>
        </p:nvPicPr>
        <p:blipFill>
          <a:blip r:embed="rId3"/>
          <a:stretch>
            <a:fillRect/>
          </a:stretch>
        </p:blipFill>
        <p:spPr>
          <a:xfrm>
            <a:off x="5980111" y="2313780"/>
            <a:ext cx="6211888" cy="4544219"/>
          </a:xfrm>
        </p:spPr>
      </p:pic>
      <p:sp>
        <p:nvSpPr>
          <p:cNvPr id="5" name="Text Placeholder 4">
            <a:extLst>
              <a:ext uri="{FF2B5EF4-FFF2-40B4-BE49-F238E27FC236}">
                <a16:creationId xmlns:a16="http://schemas.microsoft.com/office/drawing/2014/main" id="{8A8EA952-C7FF-8548-9E9F-FEE0831F2DB4}"/>
              </a:ext>
            </a:extLst>
          </p:cNvPr>
          <p:cNvSpPr>
            <a:spLocks noGrp="1"/>
          </p:cNvSpPr>
          <p:nvPr>
            <p:ph type="body" sz="quarter" idx="3"/>
          </p:nvPr>
        </p:nvSpPr>
        <p:spPr/>
        <p:txBody>
          <a:bodyPr/>
          <a:lstStyle/>
          <a:p>
            <a:endParaRPr lang="en-US" dirty="0"/>
          </a:p>
        </p:txBody>
      </p:sp>
      <p:pic>
        <p:nvPicPr>
          <p:cNvPr id="10" name="Content Placeholder 9">
            <a:extLst>
              <a:ext uri="{FF2B5EF4-FFF2-40B4-BE49-F238E27FC236}">
                <a16:creationId xmlns:a16="http://schemas.microsoft.com/office/drawing/2014/main" id="{DE2B40C7-4CD0-CF48-8237-DADBA7EE5BCC}"/>
              </a:ext>
            </a:extLst>
          </p:cNvPr>
          <p:cNvPicPr>
            <a:picLocks noGrp="1" noChangeAspect="1"/>
          </p:cNvPicPr>
          <p:nvPr>
            <p:ph sz="quarter" idx="4"/>
          </p:nvPr>
        </p:nvPicPr>
        <p:blipFill>
          <a:blip r:embed="rId4"/>
          <a:stretch>
            <a:fillRect/>
          </a:stretch>
        </p:blipFill>
        <p:spPr>
          <a:xfrm>
            <a:off x="114300" y="2313780"/>
            <a:ext cx="5865811" cy="4544220"/>
          </a:xfrm>
        </p:spPr>
      </p:pic>
    </p:spTree>
    <p:extLst>
      <p:ext uri="{BB962C8B-B14F-4D97-AF65-F5344CB8AC3E}">
        <p14:creationId xmlns:p14="http://schemas.microsoft.com/office/powerpoint/2010/main" val="39577670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6E98-EFB7-7C48-BE69-8C6D9239AB1C}"/>
              </a:ext>
            </a:extLst>
          </p:cNvPr>
          <p:cNvSpPr>
            <a:spLocks noGrp="1"/>
          </p:cNvSpPr>
          <p:nvPr>
            <p:ph type="title"/>
          </p:nvPr>
        </p:nvSpPr>
        <p:spPr>
          <a:xfrm>
            <a:off x="1154955" y="973668"/>
            <a:ext cx="8751046" cy="905932"/>
          </a:xfrm>
        </p:spPr>
        <p:txBody>
          <a:bodyPr/>
          <a:lstStyle/>
          <a:p>
            <a:pPr algn="ctr"/>
            <a:r>
              <a:rPr lang="en-US" sz="4400" dirty="0"/>
              <a:t>Security Analytics</a:t>
            </a:r>
            <a:br>
              <a:rPr lang="en-US" dirty="0"/>
            </a:br>
            <a:r>
              <a:rPr lang="en-US" sz="2000" dirty="0"/>
              <a:t>Same data. Different questions.</a:t>
            </a:r>
          </a:p>
        </p:txBody>
      </p:sp>
      <p:pic>
        <p:nvPicPr>
          <p:cNvPr id="6" name="Content Placeholder 5">
            <a:extLst>
              <a:ext uri="{FF2B5EF4-FFF2-40B4-BE49-F238E27FC236}">
                <a16:creationId xmlns:a16="http://schemas.microsoft.com/office/drawing/2014/main" id="{1B916192-9280-6A42-9A52-CC826C2A7A91}"/>
              </a:ext>
            </a:extLst>
          </p:cNvPr>
          <p:cNvPicPr>
            <a:picLocks noGrp="1" noChangeAspect="1"/>
          </p:cNvPicPr>
          <p:nvPr>
            <p:ph sz="half" idx="1"/>
          </p:nvPr>
        </p:nvPicPr>
        <p:blipFill>
          <a:blip r:embed="rId3"/>
          <a:stretch>
            <a:fillRect/>
          </a:stretch>
        </p:blipFill>
        <p:spPr>
          <a:xfrm>
            <a:off x="0" y="2400300"/>
            <a:ext cx="4191000" cy="4292600"/>
          </a:xfrm>
        </p:spPr>
      </p:pic>
      <p:pic>
        <p:nvPicPr>
          <p:cNvPr id="8" name="Content Placeholder 7">
            <a:extLst>
              <a:ext uri="{FF2B5EF4-FFF2-40B4-BE49-F238E27FC236}">
                <a16:creationId xmlns:a16="http://schemas.microsoft.com/office/drawing/2014/main" id="{1A788CBA-13F1-5A4F-8138-78E6CE271523}"/>
              </a:ext>
            </a:extLst>
          </p:cNvPr>
          <p:cNvPicPr>
            <a:picLocks noGrp="1" noChangeAspect="1"/>
          </p:cNvPicPr>
          <p:nvPr>
            <p:ph sz="half" idx="2"/>
          </p:nvPr>
        </p:nvPicPr>
        <p:blipFill>
          <a:blip r:embed="rId4"/>
          <a:stretch>
            <a:fillRect/>
          </a:stretch>
        </p:blipFill>
        <p:spPr>
          <a:xfrm>
            <a:off x="4406900" y="2400300"/>
            <a:ext cx="7785100" cy="4457700"/>
          </a:xfrm>
        </p:spPr>
      </p:pic>
    </p:spTree>
    <p:extLst>
      <p:ext uri="{BB962C8B-B14F-4D97-AF65-F5344CB8AC3E}">
        <p14:creationId xmlns:p14="http://schemas.microsoft.com/office/powerpoint/2010/main" val="1011083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4447-0395-8947-84AF-B1416410F27A}"/>
              </a:ext>
            </a:extLst>
          </p:cNvPr>
          <p:cNvSpPr>
            <a:spLocks noGrp="1"/>
          </p:cNvSpPr>
          <p:nvPr>
            <p:ph type="title"/>
          </p:nvPr>
        </p:nvSpPr>
        <p:spPr>
          <a:xfrm>
            <a:off x="-12700" y="482600"/>
            <a:ext cx="10515600" cy="1325563"/>
          </a:xfrm>
        </p:spPr>
        <p:txBody>
          <a:bodyPr/>
          <a:lstStyle/>
          <a:p>
            <a:pPr algn="ctr"/>
            <a:r>
              <a:rPr lang="en-US" dirty="0"/>
              <a:t>ELK Architecture</a:t>
            </a:r>
          </a:p>
        </p:txBody>
      </p:sp>
      <p:sp>
        <p:nvSpPr>
          <p:cNvPr id="3" name="Content Placeholder 2">
            <a:extLst>
              <a:ext uri="{FF2B5EF4-FFF2-40B4-BE49-F238E27FC236}">
                <a16:creationId xmlns:a16="http://schemas.microsoft.com/office/drawing/2014/main" id="{3A44BD0D-FD2C-FA4F-A9DE-9FDBFAFED2D2}"/>
              </a:ext>
            </a:extLst>
          </p:cNvPr>
          <p:cNvSpPr>
            <a:spLocks noGrp="1"/>
          </p:cNvSpPr>
          <p:nvPr>
            <p:ph idx="1"/>
          </p:nvPr>
        </p:nvSpPr>
        <p:spPr>
          <a:xfrm>
            <a:off x="580737" y="2359819"/>
            <a:ext cx="10515600" cy="4351338"/>
          </a:xfrm>
        </p:spPr>
        <p:txBody>
          <a:bodyPr/>
          <a:lstStyle/>
          <a:p>
            <a:endParaRPr lang="en-US" dirty="0"/>
          </a:p>
        </p:txBody>
      </p:sp>
      <p:pic>
        <p:nvPicPr>
          <p:cNvPr id="4" name="Picture 3">
            <a:extLst>
              <a:ext uri="{FF2B5EF4-FFF2-40B4-BE49-F238E27FC236}">
                <a16:creationId xmlns:a16="http://schemas.microsoft.com/office/drawing/2014/main" id="{ED2C949A-5C90-084B-AB07-CB7690AE2742}"/>
              </a:ext>
            </a:extLst>
          </p:cNvPr>
          <p:cNvPicPr>
            <a:picLocks noChangeAspect="1"/>
          </p:cNvPicPr>
          <p:nvPr/>
        </p:nvPicPr>
        <p:blipFill>
          <a:blip r:embed="rId3"/>
          <a:stretch>
            <a:fillRect/>
          </a:stretch>
        </p:blipFill>
        <p:spPr>
          <a:xfrm>
            <a:off x="152400" y="2254667"/>
            <a:ext cx="12039600" cy="4603334"/>
          </a:xfrm>
          <a:prstGeom prst="rect">
            <a:avLst/>
          </a:prstGeom>
        </p:spPr>
      </p:pic>
    </p:spTree>
    <p:extLst>
      <p:ext uri="{BB962C8B-B14F-4D97-AF65-F5344CB8AC3E}">
        <p14:creationId xmlns:p14="http://schemas.microsoft.com/office/powerpoint/2010/main" val="3244110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F73576-CE2B-A143-B1F2-1B612AA4E17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5669373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25692-0ECB-0540-A68C-CC9D226B80EB}"/>
              </a:ext>
            </a:extLst>
          </p:cNvPr>
          <p:cNvSpPr>
            <a:spLocks noGrp="1"/>
          </p:cNvSpPr>
          <p:nvPr>
            <p:ph type="title"/>
          </p:nvPr>
        </p:nvSpPr>
        <p:spPr/>
        <p:txBody>
          <a:bodyPr/>
          <a:lstStyle/>
          <a:p>
            <a:pPr algn="ctr"/>
            <a:r>
              <a:rPr lang="en-US" dirty="0"/>
              <a:t>Elastic App Search Service</a:t>
            </a:r>
            <a:br>
              <a:rPr lang="en-US" dirty="0"/>
            </a:br>
            <a:r>
              <a:rPr lang="en-US" sz="1600" dirty="0"/>
              <a:t>powered by Swiftype, build on the Elastic Stack</a:t>
            </a:r>
          </a:p>
        </p:txBody>
      </p:sp>
      <p:sp>
        <p:nvSpPr>
          <p:cNvPr id="3" name="Content Placeholder 2">
            <a:extLst>
              <a:ext uri="{FF2B5EF4-FFF2-40B4-BE49-F238E27FC236}">
                <a16:creationId xmlns:a16="http://schemas.microsoft.com/office/drawing/2014/main" id="{A9FABFD6-C415-7D42-8900-C04390AA8E29}"/>
              </a:ext>
            </a:extLst>
          </p:cNvPr>
          <p:cNvSpPr>
            <a:spLocks noGrp="1"/>
          </p:cNvSpPr>
          <p:nvPr>
            <p:ph idx="1"/>
          </p:nvPr>
        </p:nvSpPr>
        <p:spPr>
          <a:xfrm>
            <a:off x="1154954" y="2603500"/>
            <a:ext cx="8761413" cy="3416300"/>
          </a:xfrm>
        </p:spPr>
        <p:txBody>
          <a:bodyPr>
            <a:normAutofit fontScale="85000" lnSpcReduction="20000"/>
          </a:bodyPr>
          <a:lstStyle/>
          <a:p>
            <a:pPr marL="0" indent="0" algn="r">
              <a:buNone/>
            </a:pPr>
            <a:r>
              <a:rPr lang="en-US" dirty="0"/>
              <a:t>                                                          </a:t>
            </a:r>
            <a:r>
              <a:rPr lang="en-US" b="1" dirty="0">
                <a:latin typeface="Times New Roman" panose="02020603050405020304" pitchFamily="18" charset="0"/>
                <a:cs typeface="Times New Roman" panose="02020603050405020304" pitchFamily="18" charset="0"/>
              </a:rPr>
              <a:t>A powerful set of APIs and developer tools designed for developers         building rich, user-facing search Applications</a:t>
            </a:r>
          </a:p>
          <a:p>
            <a:pPr marL="0" indent="0">
              <a:buNone/>
            </a:pPr>
            <a:r>
              <a:rPr lang="en-US" dirty="0"/>
              <a:t> </a:t>
            </a:r>
          </a:p>
          <a:p>
            <a:pPr marL="0" indent="0">
              <a:buNone/>
            </a:pPr>
            <a:r>
              <a:rPr lang="en-US" dirty="0"/>
              <a:t>                                                                                                </a:t>
            </a:r>
          </a:p>
          <a:p>
            <a:pPr marL="0" indent="0">
              <a:buNone/>
            </a:pPr>
            <a:r>
              <a:rPr lang="en-US" dirty="0">
                <a:latin typeface="Times New Roman" panose="02020603050405020304" pitchFamily="18" charset="0"/>
                <a:cs typeface="Times New Roman" panose="02020603050405020304" pitchFamily="18" charset="0"/>
              </a:rPr>
              <a:t>                                                                                                                                Out-of-the box features include:</a:t>
            </a:r>
          </a:p>
          <a:p>
            <a:pPr marL="0" indent="0" algn="ctr">
              <a:buNone/>
            </a:pPr>
            <a:r>
              <a:rPr lang="en-US" dirty="0">
                <a:latin typeface="Times New Roman" panose="02020603050405020304" pitchFamily="18" charset="0"/>
                <a:cs typeface="Times New Roman" panose="02020603050405020304" pitchFamily="18" charset="0"/>
              </a:rPr>
              <a:t>                                                                                                                Optimized relevance for search use cases</a:t>
            </a:r>
          </a:p>
          <a:p>
            <a:pPr marL="0" indent="0" algn="r">
              <a:buNone/>
            </a:pPr>
            <a:r>
              <a:rPr lang="en-US" dirty="0">
                <a:latin typeface="Times New Roman" panose="02020603050405020304" pitchFamily="18" charset="0"/>
                <a:cs typeface="Times New Roman" panose="02020603050405020304" pitchFamily="18" charset="0"/>
              </a:rPr>
              <a:t>                                                                                                                                      Typo-tolerance</a:t>
            </a:r>
          </a:p>
          <a:p>
            <a:pPr marL="0" indent="0" algn="r">
              <a:buNone/>
            </a:pPr>
            <a:r>
              <a:rPr lang="en-US" dirty="0">
                <a:latin typeface="Times New Roman" panose="02020603050405020304" pitchFamily="18" charset="0"/>
                <a:cs typeface="Times New Roman" panose="02020603050405020304" pitchFamily="18" charset="0"/>
              </a:rPr>
              <a:t>                                                                                                                                  Relevance tuning</a:t>
            </a:r>
          </a:p>
          <a:p>
            <a:pPr marL="0" indent="0" algn="r">
              <a:buNone/>
            </a:pPr>
            <a:r>
              <a:rPr lang="en-US" dirty="0">
                <a:latin typeface="Times New Roman" panose="02020603050405020304" pitchFamily="18" charset="0"/>
                <a:cs typeface="Times New Roman" panose="02020603050405020304" pitchFamily="18" charset="0"/>
              </a:rPr>
              <a:t>                                                                                               First-party API Clients and robust APIs</a:t>
            </a:r>
          </a:p>
          <a:p>
            <a:pPr marL="0" indent="0" algn="r">
              <a:buNone/>
            </a:pPr>
            <a:r>
              <a:rPr lang="en-US" dirty="0">
                <a:latin typeface="Times New Roman" panose="02020603050405020304" pitchFamily="18" charset="0"/>
                <a:cs typeface="Times New Roman" panose="02020603050405020304" pitchFamily="18" charset="0"/>
              </a:rPr>
              <a:t>                                                                                                             Detailed API Logs &amp;Analytics</a:t>
            </a:r>
          </a:p>
          <a:p>
            <a:pPr marL="0" indent="0" algn="r">
              <a:buNone/>
            </a:pPr>
            <a:r>
              <a:rPr lang="en-US" dirty="0">
                <a:latin typeface="Times New Roman" panose="02020603050405020304" pitchFamily="18" charset="0"/>
                <a:cs typeface="Times New Roman" panose="02020603050405020304" pitchFamily="18" charset="0"/>
              </a:rPr>
              <a:t>                                                                                           Automatic Scaling &amp; Operational Support</a:t>
            </a:r>
          </a:p>
        </p:txBody>
      </p:sp>
    </p:spTree>
    <p:extLst>
      <p:ext uri="{BB962C8B-B14F-4D97-AF65-F5344CB8AC3E}">
        <p14:creationId xmlns:p14="http://schemas.microsoft.com/office/powerpoint/2010/main" val="3212274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142DC-E6B9-4A4B-8004-B7E1773F2FB0}"/>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6D8256CF-B449-6243-A5A5-055D6F9860F4}"/>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C49CD20A-C3B1-CA45-A60B-E584CD588B50}"/>
              </a:ext>
            </a:extLst>
          </p:cNvPr>
          <p:cNvPicPr>
            <a:picLocks noChangeAspect="1"/>
          </p:cNvPicPr>
          <p:nvPr/>
        </p:nvPicPr>
        <p:blipFill>
          <a:blip r:embed="rId3"/>
          <a:stretch>
            <a:fillRect/>
          </a:stretch>
        </p:blipFill>
        <p:spPr>
          <a:xfrm>
            <a:off x="0" y="457200"/>
            <a:ext cx="6187263" cy="6400800"/>
          </a:xfrm>
          <a:prstGeom prst="rect">
            <a:avLst/>
          </a:prstGeom>
        </p:spPr>
      </p:pic>
      <p:pic>
        <p:nvPicPr>
          <p:cNvPr id="7" name="Picture 6">
            <a:extLst>
              <a:ext uri="{FF2B5EF4-FFF2-40B4-BE49-F238E27FC236}">
                <a16:creationId xmlns:a16="http://schemas.microsoft.com/office/drawing/2014/main" id="{F2E96863-2ECD-E048-B767-DEEE2781AB7F}"/>
              </a:ext>
            </a:extLst>
          </p:cNvPr>
          <p:cNvPicPr>
            <a:picLocks noChangeAspect="1"/>
          </p:cNvPicPr>
          <p:nvPr/>
        </p:nvPicPr>
        <p:blipFill>
          <a:blip r:embed="rId4"/>
          <a:stretch>
            <a:fillRect/>
          </a:stretch>
        </p:blipFill>
        <p:spPr>
          <a:xfrm>
            <a:off x="5702299" y="0"/>
            <a:ext cx="6489701" cy="6858000"/>
          </a:xfrm>
          <a:prstGeom prst="rect">
            <a:avLst/>
          </a:prstGeom>
        </p:spPr>
      </p:pic>
    </p:spTree>
    <p:extLst>
      <p:ext uri="{BB962C8B-B14F-4D97-AF65-F5344CB8AC3E}">
        <p14:creationId xmlns:p14="http://schemas.microsoft.com/office/powerpoint/2010/main" val="38082185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93AC9-7C76-484C-B9D3-CA07F8BAC155}"/>
              </a:ext>
            </a:extLst>
          </p:cNvPr>
          <p:cNvSpPr>
            <a:spLocks noGrp="1"/>
          </p:cNvSpPr>
          <p:nvPr>
            <p:ph type="title"/>
          </p:nvPr>
        </p:nvSpPr>
        <p:spPr/>
        <p:txBody>
          <a:bodyPr/>
          <a:lstStyle/>
          <a:p>
            <a:endParaRPr lang="en-US" dirty="0"/>
          </a:p>
        </p:txBody>
      </p:sp>
      <p:pic>
        <p:nvPicPr>
          <p:cNvPr id="6" name="Content Placeholder 5">
            <a:extLst>
              <a:ext uri="{FF2B5EF4-FFF2-40B4-BE49-F238E27FC236}">
                <a16:creationId xmlns:a16="http://schemas.microsoft.com/office/drawing/2014/main" id="{652E661B-83D2-D542-9EB7-FB3BDF2F27EB}"/>
              </a:ext>
            </a:extLst>
          </p:cNvPr>
          <p:cNvPicPr>
            <a:picLocks noGrp="1" noChangeAspect="1"/>
          </p:cNvPicPr>
          <p:nvPr>
            <p:ph idx="1"/>
          </p:nvPr>
        </p:nvPicPr>
        <p:blipFill>
          <a:blip r:embed="rId3"/>
          <a:stretch>
            <a:fillRect/>
          </a:stretch>
        </p:blipFill>
        <p:spPr>
          <a:xfrm>
            <a:off x="11424" y="255220"/>
            <a:ext cx="5119375" cy="6591300"/>
          </a:xfrm>
        </p:spPr>
      </p:pic>
      <p:sp>
        <p:nvSpPr>
          <p:cNvPr id="4" name="Text Placeholder 3">
            <a:extLst>
              <a:ext uri="{FF2B5EF4-FFF2-40B4-BE49-F238E27FC236}">
                <a16:creationId xmlns:a16="http://schemas.microsoft.com/office/drawing/2014/main" id="{C65C50FB-57B7-7E4B-8616-4B5D394D9A48}"/>
              </a:ext>
            </a:extLst>
          </p:cNvPr>
          <p:cNvSpPr>
            <a:spLocks noGrp="1"/>
          </p:cNvSpPr>
          <p:nvPr>
            <p:ph type="body" sz="half" idx="2"/>
          </p:nvPr>
        </p:nvSpPr>
        <p:spPr>
          <a:xfrm>
            <a:off x="1053246" y="1295400"/>
            <a:ext cx="2793158" cy="2895599"/>
          </a:xfrm>
        </p:spPr>
        <p:txBody>
          <a:bodyPr/>
          <a:lstStyle/>
          <a:p>
            <a:endParaRPr lang="en-US" dirty="0"/>
          </a:p>
        </p:txBody>
      </p:sp>
      <p:pic>
        <p:nvPicPr>
          <p:cNvPr id="8" name="Picture 7">
            <a:extLst>
              <a:ext uri="{FF2B5EF4-FFF2-40B4-BE49-F238E27FC236}">
                <a16:creationId xmlns:a16="http://schemas.microsoft.com/office/drawing/2014/main" id="{5D16EEB2-6438-3A40-98EF-5550FA8A54B3}"/>
              </a:ext>
            </a:extLst>
          </p:cNvPr>
          <p:cNvPicPr>
            <a:picLocks noChangeAspect="1"/>
          </p:cNvPicPr>
          <p:nvPr/>
        </p:nvPicPr>
        <p:blipFill>
          <a:blip r:embed="rId4"/>
          <a:stretch>
            <a:fillRect/>
          </a:stretch>
        </p:blipFill>
        <p:spPr>
          <a:xfrm>
            <a:off x="5452533" y="-11480"/>
            <a:ext cx="6739467" cy="6858000"/>
          </a:xfrm>
          <a:prstGeom prst="rect">
            <a:avLst/>
          </a:prstGeom>
        </p:spPr>
      </p:pic>
    </p:spTree>
    <p:extLst>
      <p:ext uri="{BB962C8B-B14F-4D97-AF65-F5344CB8AC3E}">
        <p14:creationId xmlns:p14="http://schemas.microsoft.com/office/powerpoint/2010/main" val="13647059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97FBD7-5EF4-264E-A720-37C0D76D6A5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0314754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13F38B-A23F-6243-A7BF-EB1CD0BFA27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5134883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9D5958-8407-474E-BE2C-3B87A82F7F9E}"/>
              </a:ext>
            </a:extLst>
          </p:cNvPr>
          <p:cNvPicPr>
            <a:picLocks noChangeAspect="1"/>
          </p:cNvPicPr>
          <p:nvPr/>
        </p:nvPicPr>
        <p:blipFill>
          <a:blip r:embed="rId3"/>
          <a:stretch>
            <a:fillRect/>
          </a:stretch>
        </p:blipFill>
        <p:spPr>
          <a:xfrm>
            <a:off x="0" y="0"/>
            <a:ext cx="12191999" cy="6858000"/>
          </a:xfrm>
          <a:prstGeom prst="rect">
            <a:avLst/>
          </a:prstGeom>
        </p:spPr>
      </p:pic>
    </p:spTree>
    <p:extLst>
      <p:ext uri="{BB962C8B-B14F-4D97-AF65-F5344CB8AC3E}">
        <p14:creationId xmlns:p14="http://schemas.microsoft.com/office/powerpoint/2010/main" val="14475696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38334A-090F-8040-B395-B5348A873177}"/>
              </a:ext>
            </a:extLst>
          </p:cNvPr>
          <p:cNvPicPr>
            <a:picLocks noChangeAspect="1"/>
          </p:cNvPicPr>
          <p:nvPr/>
        </p:nvPicPr>
        <p:blipFill>
          <a:blip r:embed="rId3"/>
          <a:stretch>
            <a:fillRect/>
          </a:stretch>
        </p:blipFill>
        <p:spPr>
          <a:xfrm>
            <a:off x="0" y="0"/>
            <a:ext cx="12192000" cy="6857999"/>
          </a:xfrm>
          <a:prstGeom prst="rect">
            <a:avLst/>
          </a:prstGeom>
        </p:spPr>
      </p:pic>
    </p:spTree>
    <p:extLst>
      <p:ext uri="{BB962C8B-B14F-4D97-AF65-F5344CB8AC3E}">
        <p14:creationId xmlns:p14="http://schemas.microsoft.com/office/powerpoint/2010/main" val="4256414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82F1D-5E98-F44A-8927-566D7B13F31A}"/>
              </a:ext>
            </a:extLst>
          </p:cNvPr>
          <p:cNvSpPr>
            <a:spLocks noGrp="1"/>
          </p:cNvSpPr>
          <p:nvPr>
            <p:ph type="title"/>
          </p:nvPr>
        </p:nvSpPr>
        <p:spPr/>
        <p:txBody>
          <a:bodyPr/>
          <a:lstStyle/>
          <a:p>
            <a:pPr algn="ctr"/>
            <a:r>
              <a:rPr lang="en-US" dirty="0"/>
              <a:t>Video ELK</a:t>
            </a:r>
          </a:p>
        </p:txBody>
      </p:sp>
      <p:sp>
        <p:nvSpPr>
          <p:cNvPr id="3" name="Content Placeholder 2">
            <a:extLst>
              <a:ext uri="{FF2B5EF4-FFF2-40B4-BE49-F238E27FC236}">
                <a16:creationId xmlns:a16="http://schemas.microsoft.com/office/drawing/2014/main" id="{B98E4F8B-26C5-FF49-8811-807BACB1862C}"/>
              </a:ext>
            </a:extLst>
          </p:cNvPr>
          <p:cNvSpPr>
            <a:spLocks noGrp="1"/>
          </p:cNvSpPr>
          <p:nvPr>
            <p:ph idx="1"/>
          </p:nvPr>
        </p:nvSpPr>
        <p:spPr/>
        <p:txBody>
          <a:bodyPr/>
          <a:lstStyle/>
          <a:p>
            <a:r>
              <a:rPr lang="en-US" dirty="0">
                <a:hlinkClick r:id="rId3"/>
              </a:rPr>
              <a:t>https://qbox.io/blog/welcome-to-the-elk-stack-elasticsearch-logstash-kibana</a:t>
            </a:r>
            <a:endParaRPr lang="en-US" dirty="0"/>
          </a:p>
        </p:txBody>
      </p:sp>
    </p:spTree>
    <p:extLst>
      <p:ext uri="{BB962C8B-B14F-4D97-AF65-F5344CB8AC3E}">
        <p14:creationId xmlns:p14="http://schemas.microsoft.com/office/powerpoint/2010/main" val="14621748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B5E75-4D92-7F48-BA40-6FF478895E72}"/>
              </a:ext>
            </a:extLst>
          </p:cNvPr>
          <p:cNvSpPr>
            <a:spLocks noGrp="1"/>
          </p:cNvSpPr>
          <p:nvPr>
            <p:ph type="title"/>
          </p:nvPr>
        </p:nvSpPr>
        <p:spPr/>
        <p:txBody>
          <a:bodyPr/>
          <a:lstStyle/>
          <a:p>
            <a:pPr algn="ctr"/>
            <a:r>
              <a:rPr lang="en-US" dirty="0"/>
              <a:t>Discussion</a:t>
            </a:r>
          </a:p>
        </p:txBody>
      </p:sp>
      <p:sp>
        <p:nvSpPr>
          <p:cNvPr id="3" name="Content Placeholder 2">
            <a:extLst>
              <a:ext uri="{FF2B5EF4-FFF2-40B4-BE49-F238E27FC236}">
                <a16:creationId xmlns:a16="http://schemas.microsoft.com/office/drawing/2014/main" id="{05189230-C650-9848-BAB2-708D23093903}"/>
              </a:ext>
            </a:extLst>
          </p:cNvPr>
          <p:cNvSpPr>
            <a:spLocks noGrp="1"/>
          </p:cNvSpPr>
          <p:nvPr>
            <p:ph idx="1"/>
          </p:nvPr>
        </p:nvSpPr>
        <p:spPr/>
        <p:txBody>
          <a:bodyPr/>
          <a:lstStyle/>
          <a:p>
            <a:r>
              <a:rPr lang="en-US" dirty="0"/>
              <a:t>Questions </a:t>
            </a:r>
          </a:p>
          <a:p>
            <a:r>
              <a:rPr lang="en-US" dirty="0"/>
              <a:t>Concerns</a:t>
            </a:r>
          </a:p>
          <a:p>
            <a:r>
              <a:rPr lang="en-US" dirty="0"/>
              <a:t>Suggestions</a:t>
            </a:r>
          </a:p>
        </p:txBody>
      </p:sp>
    </p:spTree>
    <p:extLst>
      <p:ext uri="{BB962C8B-B14F-4D97-AF65-F5344CB8AC3E}">
        <p14:creationId xmlns:p14="http://schemas.microsoft.com/office/powerpoint/2010/main" val="2720684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10720-08AC-FE47-B0EB-02079614595A}"/>
              </a:ext>
            </a:extLst>
          </p:cNvPr>
          <p:cNvSpPr>
            <a:spLocks noGrp="1"/>
          </p:cNvSpPr>
          <p:nvPr>
            <p:ph type="title"/>
          </p:nvPr>
        </p:nvSpPr>
        <p:spPr/>
        <p:txBody>
          <a:bodyPr/>
          <a:lstStyle/>
          <a:p>
            <a:pPr algn="ctr"/>
            <a:r>
              <a:rPr lang="en-US" dirty="0"/>
              <a:t>Elasticsearch</a:t>
            </a:r>
          </a:p>
        </p:txBody>
      </p:sp>
      <p:sp>
        <p:nvSpPr>
          <p:cNvPr id="3" name="Content Placeholder 2">
            <a:extLst>
              <a:ext uri="{FF2B5EF4-FFF2-40B4-BE49-F238E27FC236}">
                <a16:creationId xmlns:a16="http://schemas.microsoft.com/office/drawing/2014/main" id="{29EB1F8A-91BD-3042-9F7C-AE33D81FA2D8}"/>
              </a:ext>
            </a:extLst>
          </p:cNvPr>
          <p:cNvSpPr>
            <a:spLocks noGrp="1"/>
          </p:cNvSpPr>
          <p:nvPr>
            <p:ph idx="1"/>
          </p:nvPr>
        </p:nvSpPr>
        <p:spPr/>
        <p:txBody>
          <a:bodyPr>
            <a:normAutofit/>
          </a:bodyPr>
          <a:lstStyle/>
          <a:p>
            <a:r>
              <a:rPr lang="en-US" sz="1400" dirty="0"/>
              <a:t>Elasticsearch is a search engine based on the Lucene library. It provides a distributed, multitenant-capable full-text search engine with an HTTP web interface and schema-free JSON documents.</a:t>
            </a:r>
          </a:p>
        </p:txBody>
      </p:sp>
    </p:spTree>
    <p:extLst>
      <p:ext uri="{BB962C8B-B14F-4D97-AF65-F5344CB8AC3E}">
        <p14:creationId xmlns:p14="http://schemas.microsoft.com/office/powerpoint/2010/main" val="186891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0E073-2ACB-CB42-BEBF-D72EECB9E976}"/>
              </a:ext>
            </a:extLst>
          </p:cNvPr>
          <p:cNvSpPr>
            <a:spLocks noGrp="1"/>
          </p:cNvSpPr>
          <p:nvPr>
            <p:ph type="title"/>
          </p:nvPr>
        </p:nvSpPr>
        <p:spPr/>
        <p:txBody>
          <a:bodyPr/>
          <a:lstStyle/>
          <a:p>
            <a:pPr algn="ctr"/>
            <a:r>
              <a:rPr lang="en-US" dirty="0"/>
              <a:t>Elasticsearch</a:t>
            </a:r>
          </a:p>
        </p:txBody>
      </p:sp>
      <p:pic>
        <p:nvPicPr>
          <p:cNvPr id="6" name="Content Placeholder 5">
            <a:extLst>
              <a:ext uri="{FF2B5EF4-FFF2-40B4-BE49-F238E27FC236}">
                <a16:creationId xmlns:a16="http://schemas.microsoft.com/office/drawing/2014/main" id="{9C713FB7-5405-4944-98B9-5D3ADAF25868}"/>
              </a:ext>
            </a:extLst>
          </p:cNvPr>
          <p:cNvPicPr>
            <a:picLocks noGrp="1" noChangeAspect="1"/>
          </p:cNvPicPr>
          <p:nvPr>
            <p:ph sz="half" idx="1"/>
          </p:nvPr>
        </p:nvPicPr>
        <p:blipFill>
          <a:blip r:embed="rId3"/>
          <a:stretch>
            <a:fillRect/>
          </a:stretch>
        </p:blipFill>
        <p:spPr>
          <a:xfrm>
            <a:off x="444500" y="2324100"/>
            <a:ext cx="5956300" cy="4229100"/>
          </a:xfrm>
        </p:spPr>
      </p:pic>
      <p:pic>
        <p:nvPicPr>
          <p:cNvPr id="15" name="Content Placeholder 14">
            <a:extLst>
              <a:ext uri="{FF2B5EF4-FFF2-40B4-BE49-F238E27FC236}">
                <a16:creationId xmlns:a16="http://schemas.microsoft.com/office/drawing/2014/main" id="{9D67EC96-9CFF-504E-81AC-A973F332D193}"/>
              </a:ext>
            </a:extLst>
          </p:cNvPr>
          <p:cNvPicPr>
            <a:picLocks noGrp="1" noChangeAspect="1"/>
          </p:cNvPicPr>
          <p:nvPr>
            <p:ph sz="half" idx="2"/>
          </p:nvPr>
        </p:nvPicPr>
        <p:blipFill>
          <a:blip r:embed="rId4"/>
          <a:stretch>
            <a:fillRect/>
          </a:stretch>
        </p:blipFill>
        <p:spPr>
          <a:xfrm>
            <a:off x="7002519" y="2324100"/>
            <a:ext cx="4617981" cy="4432300"/>
          </a:xfrm>
        </p:spPr>
      </p:pic>
    </p:spTree>
    <p:extLst>
      <p:ext uri="{BB962C8B-B14F-4D97-AF65-F5344CB8AC3E}">
        <p14:creationId xmlns:p14="http://schemas.microsoft.com/office/powerpoint/2010/main" val="33137936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802F74-689F-4047-BADE-F719DD881B43}"/>
              </a:ext>
            </a:extLst>
          </p:cNvPr>
          <p:cNvPicPr>
            <a:picLocks noChangeAspect="1"/>
          </p:cNvPicPr>
          <p:nvPr/>
        </p:nvPicPr>
        <p:blipFill>
          <a:blip r:embed="rId3"/>
          <a:stretch>
            <a:fillRect/>
          </a:stretch>
        </p:blipFill>
        <p:spPr>
          <a:xfrm>
            <a:off x="0" y="0"/>
            <a:ext cx="12192000" cy="6858000"/>
          </a:xfrm>
          <a:prstGeom prst="rect">
            <a:avLst/>
          </a:prstGeom>
        </p:spPr>
      </p:pic>
      <p:sp>
        <p:nvSpPr>
          <p:cNvPr id="2" name="Text Placeholder 1">
            <a:extLst>
              <a:ext uri="{FF2B5EF4-FFF2-40B4-BE49-F238E27FC236}">
                <a16:creationId xmlns:a16="http://schemas.microsoft.com/office/drawing/2014/main" id="{AA54F8BA-75D6-8C45-855D-C001C8455AEA}"/>
              </a:ext>
            </a:extLst>
          </p:cNvPr>
          <p:cNvSpPr>
            <a:spLocks noGrp="1"/>
          </p:cNvSpPr>
          <p:nvPr>
            <p:ph type="body" idx="4294967295"/>
          </p:nvPr>
        </p:nvSpPr>
        <p:spPr>
          <a:xfrm>
            <a:off x="2057401" y="4365171"/>
            <a:ext cx="3135086" cy="1937658"/>
          </a:xfrm>
        </p:spPr>
        <p:txBody>
          <a:bodyPr/>
          <a:lstStyle/>
          <a:p>
            <a:endParaRPr lang="en-US" sz="1200" dirty="0"/>
          </a:p>
        </p:txBody>
      </p:sp>
    </p:spTree>
    <p:extLst>
      <p:ext uri="{BB962C8B-B14F-4D97-AF65-F5344CB8AC3E}">
        <p14:creationId xmlns:p14="http://schemas.microsoft.com/office/powerpoint/2010/main" val="25512215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2B96A0-C2C2-394F-967B-02595AF8BD33}"/>
              </a:ext>
            </a:extLst>
          </p:cNvPr>
          <p:cNvPicPr>
            <a:picLocks noChangeAspect="1"/>
          </p:cNvPicPr>
          <p:nvPr/>
        </p:nvPicPr>
        <p:blipFill>
          <a:blip r:embed="rId3"/>
          <a:stretch>
            <a:fillRect/>
          </a:stretch>
        </p:blipFill>
        <p:spPr>
          <a:xfrm>
            <a:off x="0" y="0"/>
            <a:ext cx="12191999" cy="6858000"/>
          </a:xfrm>
          <a:prstGeom prst="rect">
            <a:avLst/>
          </a:prstGeom>
        </p:spPr>
      </p:pic>
    </p:spTree>
    <p:extLst>
      <p:ext uri="{BB962C8B-B14F-4D97-AF65-F5344CB8AC3E}">
        <p14:creationId xmlns:p14="http://schemas.microsoft.com/office/powerpoint/2010/main" val="3496806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6E8C6-8BB1-514E-9E29-A283DD1EEACF}"/>
              </a:ext>
            </a:extLst>
          </p:cNvPr>
          <p:cNvSpPr>
            <a:spLocks noGrp="1"/>
          </p:cNvSpPr>
          <p:nvPr>
            <p:ph type="title"/>
          </p:nvPr>
        </p:nvSpPr>
        <p:spPr/>
        <p:txBody>
          <a:bodyPr/>
          <a:lstStyle/>
          <a:p>
            <a:pPr algn="ctr"/>
            <a:r>
              <a:rPr lang="en-US" dirty="0"/>
              <a:t>Logstash</a:t>
            </a:r>
          </a:p>
        </p:txBody>
      </p:sp>
      <p:sp>
        <p:nvSpPr>
          <p:cNvPr id="3" name="Content Placeholder 2">
            <a:extLst>
              <a:ext uri="{FF2B5EF4-FFF2-40B4-BE49-F238E27FC236}">
                <a16:creationId xmlns:a16="http://schemas.microsoft.com/office/drawing/2014/main" id="{AC186B11-33BA-864D-83BF-2BDFB3510C09}"/>
              </a:ext>
            </a:extLst>
          </p:cNvPr>
          <p:cNvSpPr>
            <a:spLocks noGrp="1"/>
          </p:cNvSpPr>
          <p:nvPr>
            <p:ph idx="1"/>
          </p:nvPr>
        </p:nvSpPr>
        <p:spPr/>
        <p:txBody>
          <a:bodyPr>
            <a:normAutofit/>
          </a:bodyPr>
          <a:lstStyle/>
          <a:p>
            <a:r>
              <a:rPr lang="en-US" sz="1400" dirty="0"/>
              <a:t>Logstash is a powerful and flexible tool to read, process, and ship data of any kind.</a:t>
            </a:r>
          </a:p>
          <a:p>
            <a:r>
              <a:rPr lang="en-US" sz="1400" dirty="0"/>
              <a:t>Logstash provides a number of capabilities that are not currently available or too costly to perform with Beats, such as enriching documents by performing lookups against external data sources.</a:t>
            </a:r>
          </a:p>
          <a:p>
            <a:r>
              <a:rPr lang="en-US" sz="1400" dirty="0"/>
              <a:t>A common architectural pattern is to combine Beats and Logstash: use Beats to collect data and use Logstash to perform any data processing that Beats are not capable of doing.</a:t>
            </a:r>
          </a:p>
          <a:p>
            <a:r>
              <a:rPr lang="en-US" sz="1400" dirty="0"/>
              <a:t>Logstash works by executing event processing pipelines, whereby each pipeline consists of at least one of each of the following: Inputs, Filters and Outputs.</a:t>
            </a:r>
          </a:p>
        </p:txBody>
      </p:sp>
    </p:spTree>
    <p:extLst>
      <p:ext uri="{BB962C8B-B14F-4D97-AF65-F5344CB8AC3E}">
        <p14:creationId xmlns:p14="http://schemas.microsoft.com/office/powerpoint/2010/main" val="1488879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9D0DC-8AE4-BE4D-8CE4-DBAFFA0FF058}"/>
              </a:ext>
            </a:extLst>
          </p:cNvPr>
          <p:cNvSpPr>
            <a:spLocks noGrp="1"/>
          </p:cNvSpPr>
          <p:nvPr>
            <p:ph type="title"/>
          </p:nvPr>
        </p:nvSpPr>
        <p:spPr/>
        <p:txBody>
          <a:bodyPr/>
          <a:lstStyle/>
          <a:p>
            <a:pPr algn="ctr"/>
            <a:r>
              <a:rPr lang="en-US" dirty="0"/>
              <a:t>Beats</a:t>
            </a:r>
          </a:p>
        </p:txBody>
      </p:sp>
      <p:sp>
        <p:nvSpPr>
          <p:cNvPr id="3" name="Content Placeholder 2">
            <a:extLst>
              <a:ext uri="{FF2B5EF4-FFF2-40B4-BE49-F238E27FC236}">
                <a16:creationId xmlns:a16="http://schemas.microsoft.com/office/drawing/2014/main" id="{B06A3D0D-9C3A-094B-9978-9593A83DDF84}"/>
              </a:ext>
            </a:extLst>
          </p:cNvPr>
          <p:cNvSpPr>
            <a:spLocks noGrp="1"/>
          </p:cNvSpPr>
          <p:nvPr>
            <p:ph idx="1"/>
          </p:nvPr>
        </p:nvSpPr>
        <p:spPr/>
        <p:txBody>
          <a:bodyPr>
            <a:normAutofit/>
          </a:bodyPr>
          <a:lstStyle/>
          <a:p>
            <a:r>
              <a:rPr lang="en-US" sz="1400" dirty="0"/>
              <a:t>Elastic Beats are a set of lightweight data shippers that allow to conveniently send data to Elasticsearch Service. Being lightweight, Beats do not incur much runtime overhead and they can therefore run and collect data on devices with limited hardware resources, such as IoT devices, edge device, or embedded devices.</a:t>
            </a:r>
          </a:p>
          <a:p>
            <a:r>
              <a:rPr lang="en-US" sz="1400" dirty="0"/>
              <a:t>Beats come in various flavors to collect different kinds of data: Filebeat, Metricbeat, heartbeat, Functionbeat and some more….. </a:t>
            </a:r>
          </a:p>
        </p:txBody>
      </p:sp>
    </p:spTree>
    <p:extLst>
      <p:ext uri="{BB962C8B-B14F-4D97-AF65-F5344CB8AC3E}">
        <p14:creationId xmlns:p14="http://schemas.microsoft.com/office/powerpoint/2010/main" val="3110625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0B5E6-42A5-D846-9DCE-72DDB902F11B}"/>
              </a:ext>
            </a:extLst>
          </p:cNvPr>
          <p:cNvSpPr>
            <a:spLocks noGrp="1"/>
          </p:cNvSpPr>
          <p:nvPr>
            <p:ph type="title"/>
          </p:nvPr>
        </p:nvSpPr>
        <p:spPr/>
        <p:txBody>
          <a:bodyPr/>
          <a:lstStyle/>
          <a:p>
            <a:pPr algn="ctr"/>
            <a:r>
              <a:rPr lang="en-US" dirty="0"/>
              <a:t>Kibana</a:t>
            </a:r>
          </a:p>
        </p:txBody>
      </p:sp>
      <p:sp>
        <p:nvSpPr>
          <p:cNvPr id="3" name="Content Placeholder 2">
            <a:extLst>
              <a:ext uri="{FF2B5EF4-FFF2-40B4-BE49-F238E27FC236}">
                <a16:creationId xmlns:a16="http://schemas.microsoft.com/office/drawing/2014/main" id="{85B2BF29-A339-714C-975A-F63C9D18B10B}"/>
              </a:ext>
            </a:extLst>
          </p:cNvPr>
          <p:cNvSpPr>
            <a:spLocks noGrp="1"/>
          </p:cNvSpPr>
          <p:nvPr>
            <p:ph idx="1"/>
          </p:nvPr>
        </p:nvSpPr>
        <p:spPr/>
        <p:txBody>
          <a:bodyPr>
            <a:normAutofit/>
          </a:bodyPr>
          <a:lstStyle/>
          <a:p>
            <a:r>
              <a:rPr lang="en-US" sz="1400" dirty="0"/>
              <a:t>Kibana is an open source data visualization dashboard for Elasticsearch.</a:t>
            </a:r>
          </a:p>
          <a:p>
            <a:r>
              <a:rPr lang="en-US" sz="1400" dirty="0"/>
              <a:t> It provides visualization capabilities on top of the content indexed on an Elasticsearch cluster. </a:t>
            </a:r>
          </a:p>
          <a:p>
            <a:r>
              <a:rPr lang="en-US" sz="1400" dirty="0"/>
              <a:t>Users can create bar, line and scatter plots, or pie charts and maps on top of large</a:t>
            </a:r>
          </a:p>
        </p:txBody>
      </p:sp>
    </p:spTree>
    <p:extLst>
      <p:ext uri="{BB962C8B-B14F-4D97-AF65-F5344CB8AC3E}">
        <p14:creationId xmlns:p14="http://schemas.microsoft.com/office/powerpoint/2010/main" val="365006898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{BDCF62A9-B9D9-CE49-8E80-F6835FE1A5B4}tf10001076</Template>
  <TotalTime>309</TotalTime>
  <Words>995</Words>
  <Application>Microsoft Macintosh PowerPoint</Application>
  <PresentationFormat>Widescreen</PresentationFormat>
  <Paragraphs>105</Paragraphs>
  <Slides>29</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Century Gothic</vt:lpstr>
      <vt:lpstr>Times New Roman</vt:lpstr>
      <vt:lpstr>Wingdings 3</vt:lpstr>
      <vt:lpstr>Ion Boardroom</vt:lpstr>
      <vt:lpstr>Elastic Stack service</vt:lpstr>
      <vt:lpstr>ELK Architecture</vt:lpstr>
      <vt:lpstr>Elasticsearch</vt:lpstr>
      <vt:lpstr>Elasticsearch</vt:lpstr>
      <vt:lpstr>PowerPoint Presentation</vt:lpstr>
      <vt:lpstr>PowerPoint Presentation</vt:lpstr>
      <vt:lpstr>Logstash</vt:lpstr>
      <vt:lpstr>Beats</vt:lpstr>
      <vt:lpstr>Kibana</vt:lpstr>
      <vt:lpstr>Kibana</vt:lpstr>
      <vt:lpstr>PowerPoint Presentation</vt:lpstr>
      <vt:lpstr>PowerPoint Presentation</vt:lpstr>
      <vt:lpstr>All the Visualizations you expect, and then some more</vt:lpstr>
      <vt:lpstr>Create live pixel-perfect presentations using Canvas</vt:lpstr>
      <vt:lpstr>Explore geo data on maps, powered by Elastic Maps Service</vt:lpstr>
      <vt:lpstr>OOTB dashboards for 50+ (and growing) data sources</vt:lpstr>
      <vt:lpstr>PowerPoint Presentation</vt:lpstr>
      <vt:lpstr>APM</vt:lpstr>
      <vt:lpstr>Security Analytics Same data. Different questions.</vt:lpstr>
      <vt:lpstr>PowerPoint Presentation</vt:lpstr>
      <vt:lpstr>Elastic App Search Service powered by Swiftype, build on the Elastic Stack</vt:lpstr>
      <vt:lpstr>PowerPoint Presentation</vt:lpstr>
      <vt:lpstr>PowerPoint Presentation</vt:lpstr>
      <vt:lpstr>PowerPoint Presentation</vt:lpstr>
      <vt:lpstr>PowerPoint Presentation</vt:lpstr>
      <vt:lpstr>PowerPoint Presentation</vt:lpstr>
      <vt:lpstr>PowerPoint Presentation</vt:lpstr>
      <vt:lpstr>Video ELK</vt:lpstr>
      <vt:lpstr>Discussion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Elastic Stack service</dc:title>
  <dc:creator>Microsoft Office User</dc:creator>
  <cp:lastModifiedBy>Microsoft Office User</cp:lastModifiedBy>
  <cp:revision>29</cp:revision>
  <dcterms:created xsi:type="dcterms:W3CDTF">2020-01-17T05:03:29Z</dcterms:created>
  <dcterms:modified xsi:type="dcterms:W3CDTF">2020-01-20T06:22:55Z</dcterms:modified>
</cp:coreProperties>
</file>